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윤고딕 Semi-Bold" charset="1" panose="020B0603000000000000"/>
      <p:regular r:id="rId34"/>
    </p:embeddedFont>
    <p:embeddedFont>
      <p:font typeface="TDTD평고딕" charset="1" panose="02000503000000000000"/>
      <p:regular r:id="rId35"/>
    </p:embeddedFont>
    <p:embeddedFont>
      <p:font typeface="Nanum Square Bold" charset="1" panose="020B0600000101010101"/>
      <p:regular r:id="rId36"/>
    </p:embeddedFont>
    <p:embeddedFont>
      <p:font typeface="윤고딕 Bold" charset="1" panose="020B0803000000000000"/>
      <p:regular r:id="rId37"/>
    </p:embeddedFont>
    <p:embeddedFont>
      <p:font typeface="Black Han Sans" charset="1" panose="00000000000000000000"/>
      <p:regular r:id="rId38"/>
    </p:embeddedFont>
    <p:embeddedFont>
      <p:font typeface="Jeju Hallasan" charset="1" panose="02000300000000000000"/>
      <p:regular r:id="rId39"/>
    </p:embeddedFont>
    <p:embeddedFont>
      <p:font typeface="Glacial Indifference Bold" charset="1" panose="00000800000000000000"/>
      <p:regular r:id="rId40"/>
    </p:embeddedFont>
    <p:embeddedFont>
      <p:font typeface="Glacial Indifference" charset="1" panose="00000000000000000000"/>
      <p:regular r:id="rId41"/>
    </p:embeddedFont>
    <p:embeddedFont>
      <p:font typeface="Glacial Indifference Bold Italics" charset="1" panose="00000800000000000000"/>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FjILnaaU.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6.png" Type="http://schemas.openxmlformats.org/officeDocument/2006/relationships/image"/><Relationship Id="rId2" Target="../media/image18.pn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 Id="rId7" Target="../media/image23.png" Type="http://schemas.openxmlformats.org/officeDocument/2006/relationships/image"/><Relationship Id="rId8" Target="../media/image24.svg" Type="http://schemas.openxmlformats.org/officeDocument/2006/relationships/image"/><Relationship Id="rId9" Target="../media/image2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png" Type="http://schemas.openxmlformats.org/officeDocument/2006/relationships/image"/><Relationship Id="rId3" Target="../media/image40.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3.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4.png" Type="http://schemas.openxmlformats.org/officeDocument/2006/relationships/image"/><Relationship Id="rId3" Target="../media/image45.png" Type="http://schemas.openxmlformats.org/officeDocument/2006/relationships/image"/><Relationship Id="rId4" Target="../media/image46.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7.jpeg" Type="http://schemas.openxmlformats.org/officeDocument/2006/relationships/image"/><Relationship Id="rId3" Target="../media/VAGFjILnaaU.mp4" Type="http://schemas.openxmlformats.org/officeDocument/2006/relationships/video"/><Relationship Id="rId4" Target="../media/VAGFjILnaaU.mp4" Type="http://schemas.microsoft.com/office/2007/relationships/media"/></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8.png" Type="http://schemas.openxmlformats.org/officeDocument/2006/relationships/image"/><Relationship Id="rId3" Target="../media/image4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 Id="rId6" Target="../media/image10.png" Type="http://schemas.openxmlformats.org/officeDocument/2006/relationships/image"/><Relationship Id="rId7"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104210" y="-1217867"/>
            <a:ext cx="12823149" cy="12823149"/>
            <a:chOff x="0" y="0"/>
            <a:chExt cx="12700000" cy="12700000"/>
          </a:xfrm>
        </p:grpSpPr>
        <p:sp>
          <p:nvSpPr>
            <p:cNvPr name="Freeform 3" id="3"/>
            <p:cNvSpPr/>
            <p:nvPr/>
          </p:nvSpPr>
          <p:spPr>
            <a:xfrm flipH="false" flipV="false" rot="0">
              <a:off x="-11430" y="857250"/>
              <a:ext cx="13009880" cy="11644630"/>
            </a:xfrm>
            <a:custGeom>
              <a:avLst/>
              <a:gdLst/>
              <a:ahLst/>
              <a:cxnLst/>
              <a:rect r="r" b="b" t="t" l="l"/>
              <a:pathLst>
                <a:path h="11644630" w="13009880">
                  <a:moveTo>
                    <a:pt x="10152380" y="938530"/>
                  </a:moveTo>
                  <a:cubicBezTo>
                    <a:pt x="8962390" y="189230"/>
                    <a:pt x="8643620" y="154940"/>
                    <a:pt x="7245350" y="0"/>
                  </a:cubicBezTo>
                  <a:cubicBezTo>
                    <a:pt x="4039870" y="38100"/>
                    <a:pt x="1441450" y="1889760"/>
                    <a:pt x="435610" y="4933950"/>
                  </a:cubicBezTo>
                  <a:cubicBezTo>
                    <a:pt x="91440" y="5975350"/>
                    <a:pt x="0" y="7139940"/>
                    <a:pt x="403860" y="8159750"/>
                  </a:cubicBezTo>
                  <a:cubicBezTo>
                    <a:pt x="934720" y="9499600"/>
                    <a:pt x="2254250" y="10407650"/>
                    <a:pt x="3648710" y="10773410"/>
                  </a:cubicBezTo>
                  <a:cubicBezTo>
                    <a:pt x="5043170" y="11140440"/>
                    <a:pt x="6578600" y="11644630"/>
                    <a:pt x="8008619" y="11470640"/>
                  </a:cubicBezTo>
                  <a:cubicBezTo>
                    <a:pt x="9123679" y="11334750"/>
                    <a:pt x="10237469" y="10519410"/>
                    <a:pt x="11071860" y="9767570"/>
                  </a:cubicBezTo>
                  <a:cubicBezTo>
                    <a:pt x="11625579" y="9268460"/>
                    <a:pt x="11971019" y="8576310"/>
                    <a:pt x="12202160" y="7867650"/>
                  </a:cubicBezTo>
                  <a:cubicBezTo>
                    <a:pt x="13009880" y="5401310"/>
                    <a:pt x="12348210" y="2322830"/>
                    <a:pt x="10152380" y="938530"/>
                  </a:cubicBezTo>
                  <a:close/>
                </a:path>
              </a:pathLst>
            </a:custGeom>
            <a:solidFill>
              <a:srgbClr val="FFCC32"/>
            </a:solidFill>
            <a:ln w="12700">
              <a:solidFill>
                <a:srgbClr val="000000"/>
              </a:solidFill>
            </a:ln>
          </p:spPr>
        </p:sp>
      </p:grpSp>
      <p:sp>
        <p:nvSpPr>
          <p:cNvPr name="TextBox 4" id="4"/>
          <p:cNvSpPr txBox="true"/>
          <p:nvPr/>
        </p:nvSpPr>
        <p:spPr>
          <a:xfrm rot="0">
            <a:off x="11021094" y="683895"/>
            <a:ext cx="7155090" cy="622935"/>
          </a:xfrm>
          <a:prstGeom prst="rect">
            <a:avLst/>
          </a:prstGeom>
        </p:spPr>
        <p:txBody>
          <a:bodyPr anchor="t" rtlCol="false" tIns="0" lIns="0" bIns="0" rIns="0">
            <a:spAutoFit/>
          </a:bodyPr>
          <a:lstStyle/>
          <a:p>
            <a:pPr algn="r">
              <a:lnSpc>
                <a:spcPts val="5040"/>
              </a:lnSpc>
              <a:spcBef>
                <a:spcPct val="0"/>
              </a:spcBef>
            </a:pPr>
            <a:r>
              <a:rPr lang="en-US" sz="3600" spc="147">
                <a:solidFill>
                  <a:srgbClr val="000000"/>
                </a:solidFill>
                <a:latin typeface="윤고딕 Semi-Bold"/>
                <a:ea typeface="윤고딕 Semi-Bold"/>
              </a:rPr>
              <a:t>K-디지털 트레이닝</a:t>
            </a:r>
          </a:p>
        </p:txBody>
      </p:sp>
      <p:sp>
        <p:nvSpPr>
          <p:cNvPr name="TextBox 5" id="5"/>
          <p:cNvSpPr txBox="true"/>
          <p:nvPr/>
        </p:nvSpPr>
        <p:spPr>
          <a:xfrm rot="0">
            <a:off x="486386" y="1538148"/>
            <a:ext cx="16230600" cy="4052619"/>
          </a:xfrm>
          <a:prstGeom prst="rect">
            <a:avLst/>
          </a:prstGeom>
        </p:spPr>
        <p:txBody>
          <a:bodyPr anchor="t" rtlCol="false" tIns="0" lIns="0" bIns="0" rIns="0">
            <a:spAutoFit/>
          </a:bodyPr>
          <a:lstStyle/>
          <a:p>
            <a:pPr algn="just">
              <a:lnSpc>
                <a:spcPts val="10647"/>
              </a:lnSpc>
            </a:pPr>
            <a:r>
              <a:rPr lang="en-US" sz="9339">
                <a:solidFill>
                  <a:srgbClr val="FF811A"/>
                </a:solidFill>
                <a:latin typeface="TDTD평고딕"/>
              </a:rPr>
              <a:t>OPEN</a:t>
            </a:r>
            <a:r>
              <a:rPr lang="en-US" sz="9339">
                <a:solidFill>
                  <a:srgbClr val="FFFFFF"/>
                </a:solidFill>
                <a:latin typeface="TDTD평고딕"/>
              </a:rPr>
              <a:t> </a:t>
            </a:r>
            <a:r>
              <a:rPr lang="en-US" sz="9339">
                <a:solidFill>
                  <a:srgbClr val="FFD24D"/>
                </a:solidFill>
                <a:latin typeface="TDTD평고딕"/>
              </a:rPr>
              <a:t>API</a:t>
            </a:r>
          </a:p>
          <a:p>
            <a:pPr algn="just">
              <a:lnSpc>
                <a:spcPts val="10647"/>
              </a:lnSpc>
            </a:pPr>
            <a:r>
              <a:rPr lang="en-US" sz="9339">
                <a:solidFill>
                  <a:srgbClr val="FBB040"/>
                </a:solidFill>
                <a:ea typeface="TDTD평고딕"/>
              </a:rPr>
              <a:t>실시간</a:t>
            </a:r>
          </a:p>
          <a:p>
            <a:pPr algn="just" marL="0" indent="0" lvl="0">
              <a:lnSpc>
                <a:spcPts val="10647"/>
              </a:lnSpc>
            </a:pPr>
            <a:r>
              <a:rPr lang="en-US" sz="9339">
                <a:solidFill>
                  <a:srgbClr val="FBB040"/>
                </a:solidFill>
                <a:ea typeface="TDTD평고딕"/>
              </a:rPr>
              <a:t>날씨제공 서비스</a:t>
            </a:r>
          </a:p>
        </p:txBody>
      </p:sp>
      <p:sp>
        <p:nvSpPr>
          <p:cNvPr name="Freeform 6" id="6"/>
          <p:cNvSpPr/>
          <p:nvPr/>
        </p:nvSpPr>
        <p:spPr>
          <a:xfrm flipH="false" flipV="false" rot="0">
            <a:off x="8103551" y="4009496"/>
            <a:ext cx="9473252" cy="5649503"/>
          </a:xfrm>
          <a:custGeom>
            <a:avLst/>
            <a:gdLst/>
            <a:ahLst/>
            <a:cxnLst/>
            <a:rect r="r" b="b" t="t" l="l"/>
            <a:pathLst>
              <a:path h="5649503" w="9473252">
                <a:moveTo>
                  <a:pt x="0" y="0"/>
                </a:moveTo>
                <a:lnTo>
                  <a:pt x="9473252" y="0"/>
                </a:lnTo>
                <a:lnTo>
                  <a:pt x="9473252" y="5649503"/>
                </a:lnTo>
                <a:lnTo>
                  <a:pt x="0" y="56495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139441" y="750570"/>
            <a:ext cx="916884" cy="640151"/>
          </a:xfrm>
          <a:custGeom>
            <a:avLst/>
            <a:gdLst/>
            <a:ahLst/>
            <a:cxnLst/>
            <a:rect r="r" b="b" t="t" l="l"/>
            <a:pathLst>
              <a:path h="640151" w="916884">
                <a:moveTo>
                  <a:pt x="0" y="0"/>
                </a:moveTo>
                <a:lnTo>
                  <a:pt x="916884" y="0"/>
                </a:lnTo>
                <a:lnTo>
                  <a:pt x="916884" y="640151"/>
                </a:lnTo>
                <a:lnTo>
                  <a:pt x="0" y="6401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037683" y="2247631"/>
            <a:ext cx="5246370" cy="3359377"/>
            <a:chOff x="0" y="0"/>
            <a:chExt cx="812800" cy="520455"/>
          </a:xfrm>
        </p:grpSpPr>
        <p:sp>
          <p:nvSpPr>
            <p:cNvPr name="Freeform 3" id="3"/>
            <p:cNvSpPr/>
            <p:nvPr/>
          </p:nvSpPr>
          <p:spPr>
            <a:xfrm flipH="false" flipV="false" rot="0">
              <a:off x="0" y="0"/>
              <a:ext cx="812800" cy="520455"/>
            </a:xfrm>
            <a:custGeom>
              <a:avLst/>
              <a:gdLst/>
              <a:ahLst/>
              <a:cxnLst/>
              <a:rect r="r" b="b" t="t" l="l"/>
              <a:pathLst>
                <a:path h="520455" w="812800">
                  <a:moveTo>
                    <a:pt x="33940" y="0"/>
                  </a:moveTo>
                  <a:lnTo>
                    <a:pt x="778860" y="0"/>
                  </a:lnTo>
                  <a:cubicBezTo>
                    <a:pt x="797604" y="0"/>
                    <a:pt x="812800" y="15196"/>
                    <a:pt x="812800" y="33940"/>
                  </a:cubicBezTo>
                  <a:lnTo>
                    <a:pt x="812800" y="486515"/>
                  </a:lnTo>
                  <a:cubicBezTo>
                    <a:pt x="812800" y="505260"/>
                    <a:pt x="797604" y="520455"/>
                    <a:pt x="778860" y="520455"/>
                  </a:cubicBezTo>
                  <a:lnTo>
                    <a:pt x="33940" y="520455"/>
                  </a:lnTo>
                  <a:cubicBezTo>
                    <a:pt x="24939" y="520455"/>
                    <a:pt x="16306" y="516880"/>
                    <a:pt x="9941" y="510515"/>
                  </a:cubicBezTo>
                  <a:cubicBezTo>
                    <a:pt x="3576" y="504150"/>
                    <a:pt x="0" y="495517"/>
                    <a:pt x="0" y="486515"/>
                  </a:cubicBezTo>
                  <a:lnTo>
                    <a:pt x="0" y="33940"/>
                  </a:lnTo>
                  <a:cubicBezTo>
                    <a:pt x="0" y="15196"/>
                    <a:pt x="15196" y="0"/>
                    <a:pt x="33940" y="0"/>
                  </a:cubicBezTo>
                  <a:close/>
                </a:path>
              </a:pathLst>
            </a:custGeom>
            <a:blipFill>
              <a:blip r:embed="rId2"/>
              <a:stretch>
                <a:fillRect l="0" t="-1956" r="0" b="-1956"/>
              </a:stretch>
            </a:blipFill>
          </p:spPr>
        </p:sp>
      </p:grpSp>
      <p:grpSp>
        <p:nvGrpSpPr>
          <p:cNvPr name="Group 4" id="4"/>
          <p:cNvGrpSpPr/>
          <p:nvPr/>
        </p:nvGrpSpPr>
        <p:grpSpPr>
          <a:xfrm rot="0">
            <a:off x="1028700" y="5871031"/>
            <a:ext cx="5255353" cy="1802088"/>
            <a:chOff x="0" y="0"/>
            <a:chExt cx="2181990" cy="748216"/>
          </a:xfrm>
        </p:grpSpPr>
        <p:sp>
          <p:nvSpPr>
            <p:cNvPr name="Freeform 5" id="5"/>
            <p:cNvSpPr/>
            <p:nvPr/>
          </p:nvSpPr>
          <p:spPr>
            <a:xfrm flipH="false" flipV="false" rot="0">
              <a:off x="0" y="0"/>
              <a:ext cx="2181990" cy="748216"/>
            </a:xfrm>
            <a:custGeom>
              <a:avLst/>
              <a:gdLst/>
              <a:ahLst/>
              <a:cxnLst/>
              <a:rect r="r" b="b" t="t" l="l"/>
              <a:pathLst>
                <a:path h="748216" w="2181990">
                  <a:moveTo>
                    <a:pt x="2057530" y="59690"/>
                  </a:moveTo>
                  <a:cubicBezTo>
                    <a:pt x="2093090" y="59690"/>
                    <a:pt x="2122300" y="88900"/>
                    <a:pt x="2122300" y="124460"/>
                  </a:cubicBezTo>
                  <a:lnTo>
                    <a:pt x="2122300" y="623756"/>
                  </a:lnTo>
                  <a:cubicBezTo>
                    <a:pt x="2122300" y="659316"/>
                    <a:pt x="2093090" y="688526"/>
                    <a:pt x="2057530" y="688526"/>
                  </a:cubicBezTo>
                  <a:lnTo>
                    <a:pt x="124460" y="688526"/>
                  </a:lnTo>
                  <a:cubicBezTo>
                    <a:pt x="88900" y="688526"/>
                    <a:pt x="59690" y="659316"/>
                    <a:pt x="59690" y="623756"/>
                  </a:cubicBezTo>
                  <a:lnTo>
                    <a:pt x="59690" y="124460"/>
                  </a:lnTo>
                  <a:cubicBezTo>
                    <a:pt x="59690" y="88900"/>
                    <a:pt x="88900" y="59690"/>
                    <a:pt x="124460" y="59690"/>
                  </a:cubicBezTo>
                  <a:lnTo>
                    <a:pt x="2057530" y="59690"/>
                  </a:lnTo>
                  <a:moveTo>
                    <a:pt x="2057530" y="0"/>
                  </a:moveTo>
                  <a:lnTo>
                    <a:pt x="124460" y="0"/>
                  </a:lnTo>
                  <a:cubicBezTo>
                    <a:pt x="55880" y="0"/>
                    <a:pt x="0" y="55880"/>
                    <a:pt x="0" y="124460"/>
                  </a:cubicBezTo>
                  <a:lnTo>
                    <a:pt x="0" y="623756"/>
                  </a:lnTo>
                  <a:cubicBezTo>
                    <a:pt x="0" y="692336"/>
                    <a:pt x="55880" y="748216"/>
                    <a:pt x="124460" y="748216"/>
                  </a:cubicBezTo>
                  <a:lnTo>
                    <a:pt x="2057530" y="748216"/>
                  </a:lnTo>
                  <a:cubicBezTo>
                    <a:pt x="2126110" y="748216"/>
                    <a:pt x="2181990" y="692336"/>
                    <a:pt x="2181990" y="623756"/>
                  </a:cubicBezTo>
                  <a:lnTo>
                    <a:pt x="2181990" y="124460"/>
                  </a:lnTo>
                  <a:cubicBezTo>
                    <a:pt x="2181990" y="55880"/>
                    <a:pt x="2126110" y="0"/>
                    <a:pt x="2057530" y="0"/>
                  </a:cubicBezTo>
                  <a:close/>
                </a:path>
              </a:pathLst>
            </a:custGeom>
            <a:solidFill>
              <a:srgbClr val="FF811A"/>
            </a:solidFill>
          </p:spPr>
        </p:sp>
      </p:grpSp>
      <p:grpSp>
        <p:nvGrpSpPr>
          <p:cNvPr name="Group 6" id="6"/>
          <p:cNvGrpSpPr/>
          <p:nvPr/>
        </p:nvGrpSpPr>
        <p:grpSpPr>
          <a:xfrm rot="0">
            <a:off x="12039743" y="5871031"/>
            <a:ext cx="5255353" cy="1802088"/>
            <a:chOff x="0" y="0"/>
            <a:chExt cx="2181990" cy="748216"/>
          </a:xfrm>
        </p:grpSpPr>
        <p:sp>
          <p:nvSpPr>
            <p:cNvPr name="Freeform 7" id="7"/>
            <p:cNvSpPr/>
            <p:nvPr/>
          </p:nvSpPr>
          <p:spPr>
            <a:xfrm flipH="false" flipV="false" rot="0">
              <a:off x="0" y="0"/>
              <a:ext cx="2181990" cy="748216"/>
            </a:xfrm>
            <a:custGeom>
              <a:avLst/>
              <a:gdLst/>
              <a:ahLst/>
              <a:cxnLst/>
              <a:rect r="r" b="b" t="t" l="l"/>
              <a:pathLst>
                <a:path h="748216" w="2181990">
                  <a:moveTo>
                    <a:pt x="2057530" y="59690"/>
                  </a:moveTo>
                  <a:cubicBezTo>
                    <a:pt x="2093090" y="59690"/>
                    <a:pt x="2122300" y="88900"/>
                    <a:pt x="2122300" y="124460"/>
                  </a:cubicBezTo>
                  <a:lnTo>
                    <a:pt x="2122300" y="623756"/>
                  </a:lnTo>
                  <a:cubicBezTo>
                    <a:pt x="2122300" y="659316"/>
                    <a:pt x="2093090" y="688526"/>
                    <a:pt x="2057530" y="688526"/>
                  </a:cubicBezTo>
                  <a:lnTo>
                    <a:pt x="124460" y="688526"/>
                  </a:lnTo>
                  <a:cubicBezTo>
                    <a:pt x="88900" y="688526"/>
                    <a:pt x="59690" y="659316"/>
                    <a:pt x="59690" y="623756"/>
                  </a:cubicBezTo>
                  <a:lnTo>
                    <a:pt x="59690" y="124460"/>
                  </a:lnTo>
                  <a:cubicBezTo>
                    <a:pt x="59690" y="88900"/>
                    <a:pt x="88900" y="59690"/>
                    <a:pt x="124460" y="59690"/>
                  </a:cubicBezTo>
                  <a:lnTo>
                    <a:pt x="2057530" y="59690"/>
                  </a:lnTo>
                  <a:moveTo>
                    <a:pt x="2057530" y="0"/>
                  </a:moveTo>
                  <a:lnTo>
                    <a:pt x="124460" y="0"/>
                  </a:lnTo>
                  <a:cubicBezTo>
                    <a:pt x="55880" y="0"/>
                    <a:pt x="0" y="55880"/>
                    <a:pt x="0" y="124460"/>
                  </a:cubicBezTo>
                  <a:lnTo>
                    <a:pt x="0" y="623756"/>
                  </a:lnTo>
                  <a:cubicBezTo>
                    <a:pt x="0" y="692336"/>
                    <a:pt x="55880" y="748216"/>
                    <a:pt x="124460" y="748216"/>
                  </a:cubicBezTo>
                  <a:lnTo>
                    <a:pt x="2057530" y="748216"/>
                  </a:lnTo>
                  <a:cubicBezTo>
                    <a:pt x="2126110" y="748216"/>
                    <a:pt x="2181990" y="692336"/>
                    <a:pt x="2181990" y="623756"/>
                  </a:cubicBezTo>
                  <a:lnTo>
                    <a:pt x="2181990" y="124460"/>
                  </a:lnTo>
                  <a:cubicBezTo>
                    <a:pt x="2181990" y="55880"/>
                    <a:pt x="2126110" y="0"/>
                    <a:pt x="2057530" y="0"/>
                  </a:cubicBezTo>
                  <a:close/>
                </a:path>
              </a:pathLst>
            </a:custGeom>
            <a:solidFill>
              <a:srgbClr val="FFCC32"/>
            </a:solidFill>
          </p:spPr>
        </p:sp>
      </p:grpSp>
      <p:sp>
        <p:nvSpPr>
          <p:cNvPr name="Freeform 8" id="8"/>
          <p:cNvSpPr/>
          <p:nvPr/>
        </p:nvSpPr>
        <p:spPr>
          <a:xfrm flipH="false" flipV="false" rot="0">
            <a:off x="12591176" y="6346422"/>
            <a:ext cx="1108960" cy="943624"/>
          </a:xfrm>
          <a:custGeom>
            <a:avLst/>
            <a:gdLst/>
            <a:ahLst/>
            <a:cxnLst/>
            <a:rect r="r" b="b" t="t" l="l"/>
            <a:pathLst>
              <a:path h="943624" w="1108960">
                <a:moveTo>
                  <a:pt x="0" y="0"/>
                </a:moveTo>
                <a:lnTo>
                  <a:pt x="1108960" y="0"/>
                </a:lnTo>
                <a:lnTo>
                  <a:pt x="1108960" y="943624"/>
                </a:lnTo>
                <a:lnTo>
                  <a:pt x="0" y="9436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592990" y="6290148"/>
            <a:ext cx="994597" cy="963855"/>
          </a:xfrm>
          <a:custGeom>
            <a:avLst/>
            <a:gdLst/>
            <a:ahLst/>
            <a:cxnLst/>
            <a:rect r="r" b="b" t="t" l="l"/>
            <a:pathLst>
              <a:path h="963855" w="994597">
                <a:moveTo>
                  <a:pt x="0" y="0"/>
                </a:moveTo>
                <a:lnTo>
                  <a:pt x="994598" y="0"/>
                </a:lnTo>
                <a:lnTo>
                  <a:pt x="994598" y="963855"/>
                </a:lnTo>
                <a:lnTo>
                  <a:pt x="0" y="96385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6534222" y="5847952"/>
            <a:ext cx="5255353" cy="1802088"/>
            <a:chOff x="0" y="0"/>
            <a:chExt cx="2181990" cy="748216"/>
          </a:xfrm>
        </p:grpSpPr>
        <p:sp>
          <p:nvSpPr>
            <p:cNvPr name="Freeform 11" id="11"/>
            <p:cNvSpPr/>
            <p:nvPr/>
          </p:nvSpPr>
          <p:spPr>
            <a:xfrm flipH="false" flipV="false" rot="0">
              <a:off x="0" y="0"/>
              <a:ext cx="2181990" cy="748216"/>
            </a:xfrm>
            <a:custGeom>
              <a:avLst/>
              <a:gdLst/>
              <a:ahLst/>
              <a:cxnLst/>
              <a:rect r="r" b="b" t="t" l="l"/>
              <a:pathLst>
                <a:path h="748216" w="2181990">
                  <a:moveTo>
                    <a:pt x="2057530" y="59690"/>
                  </a:moveTo>
                  <a:cubicBezTo>
                    <a:pt x="2093090" y="59690"/>
                    <a:pt x="2122300" y="88900"/>
                    <a:pt x="2122300" y="124460"/>
                  </a:cubicBezTo>
                  <a:lnTo>
                    <a:pt x="2122300" y="623756"/>
                  </a:lnTo>
                  <a:cubicBezTo>
                    <a:pt x="2122300" y="659316"/>
                    <a:pt x="2093090" y="688526"/>
                    <a:pt x="2057530" y="688526"/>
                  </a:cubicBezTo>
                  <a:lnTo>
                    <a:pt x="124460" y="688526"/>
                  </a:lnTo>
                  <a:cubicBezTo>
                    <a:pt x="88900" y="688526"/>
                    <a:pt x="59690" y="659316"/>
                    <a:pt x="59690" y="623756"/>
                  </a:cubicBezTo>
                  <a:lnTo>
                    <a:pt x="59690" y="124460"/>
                  </a:lnTo>
                  <a:cubicBezTo>
                    <a:pt x="59690" y="88900"/>
                    <a:pt x="88900" y="59690"/>
                    <a:pt x="124460" y="59690"/>
                  </a:cubicBezTo>
                  <a:lnTo>
                    <a:pt x="2057530" y="59690"/>
                  </a:lnTo>
                  <a:moveTo>
                    <a:pt x="2057530" y="0"/>
                  </a:moveTo>
                  <a:lnTo>
                    <a:pt x="124460" y="0"/>
                  </a:lnTo>
                  <a:cubicBezTo>
                    <a:pt x="55880" y="0"/>
                    <a:pt x="0" y="55880"/>
                    <a:pt x="0" y="124460"/>
                  </a:cubicBezTo>
                  <a:lnTo>
                    <a:pt x="0" y="623756"/>
                  </a:lnTo>
                  <a:cubicBezTo>
                    <a:pt x="0" y="692336"/>
                    <a:pt x="55880" y="748216"/>
                    <a:pt x="124460" y="748216"/>
                  </a:cubicBezTo>
                  <a:lnTo>
                    <a:pt x="2057530" y="748216"/>
                  </a:lnTo>
                  <a:cubicBezTo>
                    <a:pt x="2126110" y="748216"/>
                    <a:pt x="2181990" y="692336"/>
                    <a:pt x="2181990" y="623756"/>
                  </a:cubicBezTo>
                  <a:lnTo>
                    <a:pt x="2181990" y="124460"/>
                  </a:lnTo>
                  <a:cubicBezTo>
                    <a:pt x="2181990" y="55880"/>
                    <a:pt x="2126110" y="0"/>
                    <a:pt x="2057530" y="0"/>
                  </a:cubicBezTo>
                  <a:close/>
                </a:path>
              </a:pathLst>
            </a:custGeom>
            <a:solidFill>
              <a:srgbClr val="FF811A"/>
            </a:solidFill>
          </p:spPr>
        </p:sp>
      </p:grpSp>
      <p:sp>
        <p:nvSpPr>
          <p:cNvPr name="Freeform 12" id="12"/>
          <p:cNvSpPr/>
          <p:nvPr/>
        </p:nvSpPr>
        <p:spPr>
          <a:xfrm flipH="false" flipV="false" rot="0">
            <a:off x="6965298" y="6126689"/>
            <a:ext cx="1162642" cy="1206515"/>
          </a:xfrm>
          <a:custGeom>
            <a:avLst/>
            <a:gdLst/>
            <a:ahLst/>
            <a:cxnLst/>
            <a:rect r="r" b="b" t="t" l="l"/>
            <a:pathLst>
              <a:path h="1206515" w="1162642">
                <a:moveTo>
                  <a:pt x="0" y="0"/>
                </a:moveTo>
                <a:lnTo>
                  <a:pt x="1162641" y="0"/>
                </a:lnTo>
                <a:lnTo>
                  <a:pt x="1162641" y="1206515"/>
                </a:lnTo>
                <a:lnTo>
                  <a:pt x="0" y="120651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8194614" y="6498965"/>
            <a:ext cx="3342090" cy="500062"/>
          </a:xfrm>
          <a:prstGeom prst="rect">
            <a:avLst/>
          </a:prstGeom>
        </p:spPr>
        <p:txBody>
          <a:bodyPr anchor="t" rtlCol="false" tIns="0" lIns="0" bIns="0" rIns="0">
            <a:spAutoFit/>
          </a:bodyPr>
          <a:lstStyle/>
          <a:p>
            <a:pPr algn="ctr">
              <a:lnSpc>
                <a:spcPts val="3839"/>
              </a:lnSpc>
            </a:pPr>
            <a:r>
              <a:rPr lang="en-US" sz="3199">
                <a:solidFill>
                  <a:srgbClr val="000000"/>
                </a:solidFill>
                <a:ea typeface="윤고딕 Semi-Bold"/>
              </a:rPr>
              <a:t>정확성 개선</a:t>
            </a:r>
          </a:p>
        </p:txBody>
      </p:sp>
      <p:sp>
        <p:nvSpPr>
          <p:cNvPr name="TextBox 14" id="14"/>
          <p:cNvSpPr txBox="true"/>
          <p:nvPr/>
        </p:nvSpPr>
        <p:spPr>
          <a:xfrm rot="0">
            <a:off x="13709755" y="6272013"/>
            <a:ext cx="3342090" cy="1000125"/>
          </a:xfrm>
          <a:prstGeom prst="rect">
            <a:avLst/>
          </a:prstGeom>
        </p:spPr>
        <p:txBody>
          <a:bodyPr anchor="t" rtlCol="false" tIns="0" lIns="0" bIns="0" rIns="0">
            <a:spAutoFit/>
          </a:bodyPr>
          <a:lstStyle/>
          <a:p>
            <a:pPr algn="ctr">
              <a:lnSpc>
                <a:spcPts val="3839"/>
              </a:lnSpc>
            </a:pPr>
            <a:r>
              <a:rPr lang="en-US" sz="3199">
                <a:solidFill>
                  <a:srgbClr val="000000"/>
                </a:solidFill>
                <a:ea typeface="윤고딕 Semi-Bold"/>
              </a:rPr>
              <a:t>다양한 활용 </a:t>
            </a:r>
          </a:p>
          <a:p>
            <a:pPr algn="ctr">
              <a:lnSpc>
                <a:spcPts val="3839"/>
              </a:lnSpc>
            </a:pPr>
            <a:r>
              <a:rPr lang="en-US" sz="3199">
                <a:solidFill>
                  <a:srgbClr val="000000"/>
                </a:solidFill>
                <a:ea typeface="윤고딕 Semi-Bold"/>
              </a:rPr>
              <a:t>가능성</a:t>
            </a:r>
          </a:p>
        </p:txBody>
      </p:sp>
      <p:sp>
        <p:nvSpPr>
          <p:cNvPr name="TextBox 15" id="15"/>
          <p:cNvSpPr txBox="true"/>
          <p:nvPr/>
        </p:nvSpPr>
        <p:spPr>
          <a:xfrm rot="0">
            <a:off x="2944003" y="6498965"/>
            <a:ext cx="3041895" cy="500062"/>
          </a:xfrm>
          <a:prstGeom prst="rect">
            <a:avLst/>
          </a:prstGeom>
        </p:spPr>
        <p:txBody>
          <a:bodyPr anchor="t" rtlCol="false" tIns="0" lIns="0" bIns="0" rIns="0">
            <a:spAutoFit/>
          </a:bodyPr>
          <a:lstStyle/>
          <a:p>
            <a:pPr algn="ctr">
              <a:lnSpc>
                <a:spcPts val="3839"/>
              </a:lnSpc>
            </a:pPr>
            <a:r>
              <a:rPr lang="en-US" sz="3199">
                <a:solidFill>
                  <a:srgbClr val="000000"/>
                </a:solidFill>
                <a:ea typeface="윤고딕 Semi-Bold"/>
              </a:rPr>
              <a:t>편의성 향상</a:t>
            </a:r>
          </a:p>
        </p:txBody>
      </p:sp>
      <p:sp>
        <p:nvSpPr>
          <p:cNvPr name="TextBox 16" id="16"/>
          <p:cNvSpPr txBox="true"/>
          <p:nvPr/>
        </p:nvSpPr>
        <p:spPr>
          <a:xfrm rot="0">
            <a:off x="1781706" y="8132253"/>
            <a:ext cx="3909926" cy="1384934"/>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위치를 검색하는</a:t>
            </a:r>
          </a:p>
          <a:p>
            <a:pPr algn="ctr">
              <a:lnSpc>
                <a:spcPts val="3600"/>
              </a:lnSpc>
            </a:pPr>
            <a:r>
              <a:rPr lang="en-US" sz="2400">
                <a:solidFill>
                  <a:srgbClr val="000000"/>
                </a:solidFill>
                <a:ea typeface="윤고딕 Semi-Bold"/>
              </a:rPr>
              <a:t>방식으로 정확한 날씨 정보를 쉽고 빠르게 얻을 수 있음</a:t>
            </a:r>
          </a:p>
        </p:txBody>
      </p:sp>
      <p:sp>
        <p:nvSpPr>
          <p:cNvPr name="TextBox 17" id="17"/>
          <p:cNvSpPr txBox="true"/>
          <p:nvPr/>
        </p:nvSpPr>
        <p:spPr>
          <a:xfrm rot="0">
            <a:off x="6852784" y="8132253"/>
            <a:ext cx="4618228" cy="1384934"/>
          </a:xfrm>
          <a:prstGeom prst="rect">
            <a:avLst/>
          </a:prstGeom>
        </p:spPr>
        <p:txBody>
          <a:bodyPr anchor="t" rtlCol="false" tIns="0" lIns="0" bIns="0" rIns="0">
            <a:spAutoFit/>
          </a:bodyPr>
          <a:lstStyle/>
          <a:p>
            <a:pPr algn="ctr">
              <a:lnSpc>
                <a:spcPts val="3600"/>
              </a:lnSpc>
            </a:pPr>
            <a:r>
              <a:rPr lang="en-US" sz="2400">
                <a:solidFill>
                  <a:srgbClr val="000000"/>
                </a:solidFill>
                <a:latin typeface="윤고딕 Semi-Bold"/>
                <a:ea typeface="윤고딕 Semi-Bold"/>
              </a:rPr>
              <a:t>사용자가 원하는 정확한 위치에서 기상청API를 통한 정확한 날씨</a:t>
            </a:r>
          </a:p>
          <a:p>
            <a:pPr algn="ctr">
              <a:lnSpc>
                <a:spcPts val="3600"/>
              </a:lnSpc>
            </a:pPr>
            <a:r>
              <a:rPr lang="en-US" sz="2400">
                <a:solidFill>
                  <a:srgbClr val="000000"/>
                </a:solidFill>
                <a:ea typeface="윤고딕 Semi-Bold"/>
              </a:rPr>
              <a:t>정보를 얻을 수 있음</a:t>
            </a:r>
          </a:p>
        </p:txBody>
      </p:sp>
      <p:sp>
        <p:nvSpPr>
          <p:cNvPr name="TextBox 18" id="18"/>
          <p:cNvSpPr txBox="true"/>
          <p:nvPr/>
        </p:nvSpPr>
        <p:spPr>
          <a:xfrm rot="0">
            <a:off x="12253284" y="7898890"/>
            <a:ext cx="4840247" cy="1851659"/>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정보의 접근성과 정확성은</a:t>
            </a:r>
          </a:p>
          <a:p>
            <a:pPr algn="ctr">
              <a:lnSpc>
                <a:spcPts val="3600"/>
              </a:lnSpc>
            </a:pPr>
            <a:r>
              <a:rPr lang="en-US" sz="2400">
                <a:solidFill>
                  <a:srgbClr val="000000"/>
                </a:solidFill>
                <a:ea typeface="윤고딕 Semi-Bold"/>
              </a:rPr>
              <a:t>날씨 정보의 활용을 넘어</a:t>
            </a:r>
          </a:p>
          <a:p>
            <a:pPr algn="ctr">
              <a:lnSpc>
                <a:spcPts val="3600"/>
              </a:lnSpc>
            </a:pPr>
            <a:r>
              <a:rPr lang="en-US" sz="2400">
                <a:solidFill>
                  <a:srgbClr val="000000"/>
                </a:solidFill>
                <a:latin typeface="윤고딕 Semi-Bold"/>
                <a:ea typeface="윤고딕 Semi-Bold"/>
              </a:rPr>
              <a:t>다양한 분야(여행, 농업, 건설 등)에 응용 가능성이 있음</a:t>
            </a:r>
          </a:p>
        </p:txBody>
      </p:sp>
      <p:grpSp>
        <p:nvGrpSpPr>
          <p:cNvPr name="Group 19" id="19"/>
          <p:cNvGrpSpPr/>
          <p:nvPr/>
        </p:nvGrpSpPr>
        <p:grpSpPr>
          <a:xfrm rot="0">
            <a:off x="6520815" y="2808229"/>
            <a:ext cx="5246370" cy="2238180"/>
            <a:chOff x="0" y="0"/>
            <a:chExt cx="812800" cy="346753"/>
          </a:xfrm>
        </p:grpSpPr>
        <p:sp>
          <p:nvSpPr>
            <p:cNvPr name="Freeform 20" id="20"/>
            <p:cNvSpPr/>
            <p:nvPr/>
          </p:nvSpPr>
          <p:spPr>
            <a:xfrm flipH="false" flipV="false" rot="0">
              <a:off x="0" y="0"/>
              <a:ext cx="812800" cy="346753"/>
            </a:xfrm>
            <a:custGeom>
              <a:avLst/>
              <a:gdLst/>
              <a:ahLst/>
              <a:cxnLst/>
              <a:rect r="r" b="b" t="t" l="l"/>
              <a:pathLst>
                <a:path h="346753" w="812800">
                  <a:moveTo>
                    <a:pt x="33940" y="0"/>
                  </a:moveTo>
                  <a:lnTo>
                    <a:pt x="778860" y="0"/>
                  </a:lnTo>
                  <a:cubicBezTo>
                    <a:pt x="797604" y="0"/>
                    <a:pt x="812800" y="15196"/>
                    <a:pt x="812800" y="33940"/>
                  </a:cubicBezTo>
                  <a:lnTo>
                    <a:pt x="812800" y="312812"/>
                  </a:lnTo>
                  <a:cubicBezTo>
                    <a:pt x="812800" y="321814"/>
                    <a:pt x="809224" y="330447"/>
                    <a:pt x="802859" y="336812"/>
                  </a:cubicBezTo>
                  <a:cubicBezTo>
                    <a:pt x="796494" y="343177"/>
                    <a:pt x="787861" y="346753"/>
                    <a:pt x="778860" y="346753"/>
                  </a:cubicBezTo>
                  <a:lnTo>
                    <a:pt x="33940" y="346753"/>
                  </a:lnTo>
                  <a:cubicBezTo>
                    <a:pt x="15196" y="346753"/>
                    <a:pt x="0" y="331557"/>
                    <a:pt x="0" y="312812"/>
                  </a:cubicBezTo>
                  <a:lnTo>
                    <a:pt x="0" y="33940"/>
                  </a:lnTo>
                  <a:cubicBezTo>
                    <a:pt x="0" y="15196"/>
                    <a:pt x="15196" y="0"/>
                    <a:pt x="33940" y="0"/>
                  </a:cubicBezTo>
                  <a:close/>
                </a:path>
              </a:pathLst>
            </a:custGeom>
            <a:blipFill>
              <a:blip r:embed="rId9"/>
              <a:stretch>
                <a:fillRect l="0" t="-1802" r="0" b="-1802"/>
              </a:stretch>
            </a:blipFill>
          </p:spPr>
        </p:sp>
      </p:grpSp>
      <p:grpSp>
        <p:nvGrpSpPr>
          <p:cNvPr name="Group 21" id="21"/>
          <p:cNvGrpSpPr/>
          <p:nvPr/>
        </p:nvGrpSpPr>
        <p:grpSpPr>
          <a:xfrm rot="0">
            <a:off x="12048726" y="2179244"/>
            <a:ext cx="5246370" cy="3496150"/>
            <a:chOff x="0" y="0"/>
            <a:chExt cx="812800" cy="541645"/>
          </a:xfrm>
        </p:grpSpPr>
        <p:sp>
          <p:nvSpPr>
            <p:cNvPr name="Freeform 22" id="22"/>
            <p:cNvSpPr/>
            <p:nvPr/>
          </p:nvSpPr>
          <p:spPr>
            <a:xfrm flipH="false" flipV="false" rot="0">
              <a:off x="0" y="0"/>
              <a:ext cx="812800" cy="541645"/>
            </a:xfrm>
            <a:custGeom>
              <a:avLst/>
              <a:gdLst/>
              <a:ahLst/>
              <a:cxnLst/>
              <a:rect r="r" b="b" t="t" l="l"/>
              <a:pathLst>
                <a:path h="541645" w="812800">
                  <a:moveTo>
                    <a:pt x="33940" y="0"/>
                  </a:moveTo>
                  <a:lnTo>
                    <a:pt x="778860" y="0"/>
                  </a:lnTo>
                  <a:cubicBezTo>
                    <a:pt x="797604" y="0"/>
                    <a:pt x="812800" y="15196"/>
                    <a:pt x="812800" y="33940"/>
                  </a:cubicBezTo>
                  <a:lnTo>
                    <a:pt x="812800" y="507705"/>
                  </a:lnTo>
                  <a:cubicBezTo>
                    <a:pt x="812800" y="526450"/>
                    <a:pt x="797604" y="541645"/>
                    <a:pt x="778860" y="541645"/>
                  </a:cubicBezTo>
                  <a:lnTo>
                    <a:pt x="33940" y="541645"/>
                  </a:lnTo>
                  <a:cubicBezTo>
                    <a:pt x="24939" y="541645"/>
                    <a:pt x="16306" y="538069"/>
                    <a:pt x="9941" y="531704"/>
                  </a:cubicBezTo>
                  <a:cubicBezTo>
                    <a:pt x="3576" y="525339"/>
                    <a:pt x="0" y="516706"/>
                    <a:pt x="0" y="507705"/>
                  </a:cubicBezTo>
                  <a:lnTo>
                    <a:pt x="0" y="33940"/>
                  </a:lnTo>
                  <a:cubicBezTo>
                    <a:pt x="0" y="15196"/>
                    <a:pt x="15196" y="0"/>
                    <a:pt x="33940" y="0"/>
                  </a:cubicBezTo>
                  <a:close/>
                </a:path>
              </a:pathLst>
            </a:custGeom>
            <a:blipFill>
              <a:blip r:embed="rId10"/>
              <a:stretch>
                <a:fillRect l="-1438" t="0" r="-1438" b="0"/>
              </a:stretch>
            </a:blipFill>
          </p:spPr>
        </p:sp>
      </p:grpSp>
      <p:sp>
        <p:nvSpPr>
          <p:cNvPr name="TextBox 23" id="23"/>
          <p:cNvSpPr txBox="true"/>
          <p:nvPr/>
        </p:nvSpPr>
        <p:spPr>
          <a:xfrm rot="0">
            <a:off x="1037683" y="663662"/>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기대 효과</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79614" y="3786817"/>
            <a:ext cx="3511461" cy="3511461"/>
            <a:chOff x="0" y="0"/>
            <a:chExt cx="3282950" cy="3282950"/>
          </a:xfrm>
        </p:grpSpPr>
        <p:sp>
          <p:nvSpPr>
            <p:cNvPr name="Freeform 3" id="3"/>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0" t="-7061" r="0" b="-7061"/>
              </a:stretch>
            </a:blipFill>
          </p:spPr>
        </p:sp>
      </p:grpSp>
      <p:grpSp>
        <p:nvGrpSpPr>
          <p:cNvPr name="Group 4" id="4"/>
          <p:cNvGrpSpPr>
            <a:grpSpLocks noChangeAspect="true"/>
          </p:cNvGrpSpPr>
          <p:nvPr/>
        </p:nvGrpSpPr>
        <p:grpSpPr>
          <a:xfrm rot="0">
            <a:off x="5352051" y="3786817"/>
            <a:ext cx="3511461" cy="3511461"/>
            <a:chOff x="0" y="0"/>
            <a:chExt cx="3282950" cy="3282950"/>
          </a:xfrm>
        </p:grpSpPr>
        <p:sp>
          <p:nvSpPr>
            <p:cNvPr name="Freeform 5" id="5"/>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3"/>
              <a:stretch>
                <a:fillRect l="0" t="-14000" r="0" b="-14000"/>
              </a:stretch>
            </a:blipFill>
          </p:spPr>
        </p:sp>
      </p:grpSp>
      <p:grpSp>
        <p:nvGrpSpPr>
          <p:cNvPr name="Group 6" id="6"/>
          <p:cNvGrpSpPr>
            <a:grpSpLocks noChangeAspect="true"/>
          </p:cNvGrpSpPr>
          <p:nvPr/>
        </p:nvGrpSpPr>
        <p:grpSpPr>
          <a:xfrm rot="0">
            <a:off x="9424488" y="3786817"/>
            <a:ext cx="3511461" cy="3511461"/>
            <a:chOff x="0" y="0"/>
            <a:chExt cx="3282950" cy="3282950"/>
          </a:xfrm>
        </p:grpSpPr>
        <p:sp>
          <p:nvSpPr>
            <p:cNvPr name="Freeform 7" id="7"/>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4"/>
              <a:stretch>
                <a:fillRect l="0" t="-6100" r="0" b="-6100"/>
              </a:stretch>
            </a:blipFill>
          </p:spPr>
        </p:sp>
      </p:grpSp>
      <p:grpSp>
        <p:nvGrpSpPr>
          <p:cNvPr name="Group 8" id="8"/>
          <p:cNvGrpSpPr>
            <a:grpSpLocks noChangeAspect="true"/>
          </p:cNvGrpSpPr>
          <p:nvPr/>
        </p:nvGrpSpPr>
        <p:grpSpPr>
          <a:xfrm rot="0">
            <a:off x="13496925" y="3786817"/>
            <a:ext cx="3511461" cy="3511461"/>
            <a:chOff x="0" y="0"/>
            <a:chExt cx="3282950" cy="3282950"/>
          </a:xfrm>
        </p:grpSpPr>
        <p:sp>
          <p:nvSpPr>
            <p:cNvPr name="Freeform 9" id="9"/>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5"/>
              <a:stretch>
                <a:fillRect l="0" t="-25329" r="0" b="-25329"/>
              </a:stretch>
            </a:blipFill>
          </p:spPr>
        </p:sp>
      </p:grpSp>
      <p:sp>
        <p:nvSpPr>
          <p:cNvPr name="TextBox 10" id="10"/>
          <p:cNvSpPr txBox="true"/>
          <p:nvPr/>
        </p:nvSpPr>
        <p:spPr>
          <a:xfrm rot="0">
            <a:off x="1829301" y="7804037"/>
            <a:ext cx="2429727" cy="447675"/>
          </a:xfrm>
          <a:prstGeom prst="rect">
            <a:avLst/>
          </a:prstGeom>
        </p:spPr>
        <p:txBody>
          <a:bodyPr anchor="t" rtlCol="false" tIns="0" lIns="0" bIns="0" rIns="0">
            <a:spAutoFit/>
          </a:bodyPr>
          <a:lstStyle/>
          <a:p>
            <a:pPr algn="ctr">
              <a:lnSpc>
                <a:spcPts val="3599"/>
              </a:lnSpc>
            </a:pPr>
            <a:r>
              <a:rPr lang="en-US" sz="2999" spc="149">
                <a:solidFill>
                  <a:srgbClr val="000000"/>
                </a:solidFill>
                <a:latin typeface="윤고딕 Semi-Bold"/>
                <a:ea typeface="윤고딕 Semi-Bold"/>
              </a:rPr>
              <a:t>장성은(팀장)</a:t>
            </a:r>
          </a:p>
        </p:txBody>
      </p:sp>
      <p:sp>
        <p:nvSpPr>
          <p:cNvPr name="TextBox 11" id="11"/>
          <p:cNvSpPr txBox="true"/>
          <p:nvPr/>
        </p:nvSpPr>
        <p:spPr>
          <a:xfrm rot="0">
            <a:off x="1829301" y="8483137"/>
            <a:ext cx="2429727" cy="971550"/>
          </a:xfrm>
          <a:prstGeom prst="rect">
            <a:avLst/>
          </a:prstGeom>
        </p:spPr>
        <p:txBody>
          <a:bodyPr anchor="t" rtlCol="false" tIns="0" lIns="0" bIns="0" rIns="0">
            <a:spAutoFit/>
          </a:bodyPr>
          <a:lstStyle/>
          <a:p>
            <a:pPr algn="ctr">
              <a:lnSpc>
                <a:spcPts val="2520"/>
              </a:lnSpc>
            </a:pPr>
            <a:r>
              <a:rPr lang="en-US" sz="2100" spc="105">
                <a:solidFill>
                  <a:srgbClr val="000000"/>
                </a:solidFill>
                <a:ea typeface="윤고딕 Semi-Bold"/>
              </a:rPr>
              <a:t>프로젝트 계획</a:t>
            </a:r>
          </a:p>
          <a:p>
            <a:pPr algn="ctr">
              <a:lnSpc>
                <a:spcPts val="2520"/>
              </a:lnSpc>
            </a:pPr>
            <a:r>
              <a:rPr lang="en-US" sz="2100" spc="105">
                <a:solidFill>
                  <a:srgbClr val="000000"/>
                </a:solidFill>
                <a:latin typeface="윤고딕 Semi-Bold"/>
                <a:ea typeface="윤고딕 Semi-Bold"/>
              </a:rPr>
              <a:t>API요청 및 JSON 응답 가져오기</a:t>
            </a:r>
          </a:p>
        </p:txBody>
      </p:sp>
      <p:sp>
        <p:nvSpPr>
          <p:cNvPr name="TextBox 12" id="12"/>
          <p:cNvSpPr txBox="true"/>
          <p:nvPr/>
        </p:nvSpPr>
        <p:spPr>
          <a:xfrm rot="0">
            <a:off x="14035849" y="8438862"/>
            <a:ext cx="2429727" cy="323850"/>
          </a:xfrm>
          <a:prstGeom prst="rect">
            <a:avLst/>
          </a:prstGeom>
        </p:spPr>
        <p:txBody>
          <a:bodyPr anchor="t" rtlCol="false" tIns="0" lIns="0" bIns="0" rIns="0">
            <a:spAutoFit/>
          </a:bodyPr>
          <a:lstStyle/>
          <a:p>
            <a:pPr algn="ctr">
              <a:lnSpc>
                <a:spcPts val="2520"/>
              </a:lnSpc>
            </a:pPr>
            <a:r>
              <a:rPr lang="en-US" sz="2100" spc="105">
                <a:solidFill>
                  <a:srgbClr val="000000"/>
                </a:solidFill>
                <a:latin typeface="윤고딕 Semi-Bold"/>
                <a:ea typeface="윤고딕 Semi-Bold"/>
              </a:rPr>
              <a:t>API응답 규격 설정</a:t>
            </a:r>
          </a:p>
        </p:txBody>
      </p:sp>
      <p:sp>
        <p:nvSpPr>
          <p:cNvPr name="TextBox 13" id="13"/>
          <p:cNvSpPr txBox="true"/>
          <p:nvPr/>
        </p:nvSpPr>
        <p:spPr>
          <a:xfrm rot="0">
            <a:off x="14039735" y="7740711"/>
            <a:ext cx="2429727" cy="476250"/>
          </a:xfrm>
          <a:prstGeom prst="rect">
            <a:avLst/>
          </a:prstGeom>
        </p:spPr>
        <p:txBody>
          <a:bodyPr anchor="t" rtlCol="false" tIns="0" lIns="0" bIns="0" rIns="0">
            <a:spAutoFit/>
          </a:bodyPr>
          <a:lstStyle/>
          <a:p>
            <a:pPr algn="ctr" marL="0" indent="0" lvl="0">
              <a:lnSpc>
                <a:spcPts val="3600"/>
              </a:lnSpc>
              <a:spcBef>
                <a:spcPct val="0"/>
              </a:spcBef>
            </a:pPr>
            <a:r>
              <a:rPr lang="en-US" sz="3000" spc="150">
                <a:solidFill>
                  <a:srgbClr val="000000"/>
                </a:solidFill>
                <a:ea typeface="윤고딕 Semi-Bold"/>
              </a:rPr>
              <a:t>정의범</a:t>
            </a:r>
          </a:p>
        </p:txBody>
      </p:sp>
      <p:sp>
        <p:nvSpPr>
          <p:cNvPr name="TextBox 14" id="14"/>
          <p:cNvSpPr txBox="true"/>
          <p:nvPr/>
        </p:nvSpPr>
        <p:spPr>
          <a:xfrm rot="0">
            <a:off x="9842293" y="8483137"/>
            <a:ext cx="2675852" cy="323850"/>
          </a:xfrm>
          <a:prstGeom prst="rect">
            <a:avLst/>
          </a:prstGeom>
        </p:spPr>
        <p:txBody>
          <a:bodyPr anchor="t" rtlCol="false" tIns="0" lIns="0" bIns="0" rIns="0">
            <a:spAutoFit/>
          </a:bodyPr>
          <a:lstStyle/>
          <a:p>
            <a:pPr algn="ctr">
              <a:lnSpc>
                <a:spcPts val="2520"/>
              </a:lnSpc>
            </a:pPr>
            <a:r>
              <a:rPr lang="en-US" sz="2100" spc="105">
                <a:solidFill>
                  <a:srgbClr val="000000"/>
                </a:solidFill>
                <a:ea typeface="윤고딕 Semi-Bold"/>
              </a:rPr>
              <a:t>응답 인터페이스 생성</a:t>
            </a:r>
          </a:p>
        </p:txBody>
      </p:sp>
      <p:sp>
        <p:nvSpPr>
          <p:cNvPr name="TextBox 15" id="15"/>
          <p:cNvSpPr txBox="true"/>
          <p:nvPr/>
        </p:nvSpPr>
        <p:spPr>
          <a:xfrm rot="0">
            <a:off x="9965355" y="7784987"/>
            <a:ext cx="2429727" cy="476250"/>
          </a:xfrm>
          <a:prstGeom prst="rect">
            <a:avLst/>
          </a:prstGeom>
        </p:spPr>
        <p:txBody>
          <a:bodyPr anchor="t" rtlCol="false" tIns="0" lIns="0" bIns="0" rIns="0">
            <a:spAutoFit/>
          </a:bodyPr>
          <a:lstStyle/>
          <a:p>
            <a:pPr algn="ctr" marL="0" indent="0" lvl="0">
              <a:lnSpc>
                <a:spcPts val="3600"/>
              </a:lnSpc>
              <a:spcBef>
                <a:spcPct val="0"/>
              </a:spcBef>
            </a:pPr>
            <a:r>
              <a:rPr lang="en-US" sz="3000" spc="150">
                <a:solidFill>
                  <a:srgbClr val="000000"/>
                </a:solidFill>
                <a:ea typeface="윤고딕 Semi-Bold"/>
              </a:rPr>
              <a:t>부성현</a:t>
            </a:r>
          </a:p>
        </p:txBody>
      </p:sp>
      <p:sp>
        <p:nvSpPr>
          <p:cNvPr name="TextBox 16" id="16"/>
          <p:cNvSpPr txBox="true"/>
          <p:nvPr/>
        </p:nvSpPr>
        <p:spPr>
          <a:xfrm rot="0">
            <a:off x="5897328" y="8483137"/>
            <a:ext cx="2429727" cy="323850"/>
          </a:xfrm>
          <a:prstGeom prst="rect">
            <a:avLst/>
          </a:prstGeom>
        </p:spPr>
        <p:txBody>
          <a:bodyPr anchor="t" rtlCol="false" tIns="0" lIns="0" bIns="0" rIns="0">
            <a:spAutoFit/>
          </a:bodyPr>
          <a:lstStyle/>
          <a:p>
            <a:pPr algn="ctr">
              <a:lnSpc>
                <a:spcPts val="2520"/>
              </a:lnSpc>
            </a:pPr>
            <a:r>
              <a:rPr lang="en-US" sz="2100" spc="105">
                <a:solidFill>
                  <a:srgbClr val="000000"/>
                </a:solidFill>
                <a:ea typeface="윤고딕 Semi-Bold"/>
              </a:rPr>
              <a:t>화면 소스 개발</a:t>
            </a:r>
          </a:p>
        </p:txBody>
      </p:sp>
      <p:sp>
        <p:nvSpPr>
          <p:cNvPr name="TextBox 17" id="17"/>
          <p:cNvSpPr txBox="true"/>
          <p:nvPr/>
        </p:nvSpPr>
        <p:spPr>
          <a:xfrm rot="0">
            <a:off x="5897328" y="7784987"/>
            <a:ext cx="2429727" cy="476250"/>
          </a:xfrm>
          <a:prstGeom prst="rect">
            <a:avLst/>
          </a:prstGeom>
        </p:spPr>
        <p:txBody>
          <a:bodyPr anchor="t" rtlCol="false" tIns="0" lIns="0" bIns="0" rIns="0">
            <a:spAutoFit/>
          </a:bodyPr>
          <a:lstStyle/>
          <a:p>
            <a:pPr algn="ctr" marL="0" indent="0" lvl="0">
              <a:lnSpc>
                <a:spcPts val="3600"/>
              </a:lnSpc>
              <a:spcBef>
                <a:spcPct val="0"/>
              </a:spcBef>
            </a:pPr>
            <a:r>
              <a:rPr lang="en-US" sz="3000" spc="150">
                <a:solidFill>
                  <a:srgbClr val="000000"/>
                </a:solidFill>
                <a:ea typeface="윤고딕 Semi-Bold"/>
              </a:rPr>
              <a:t>조예찬</a:t>
            </a:r>
          </a:p>
        </p:txBody>
      </p:sp>
      <p:sp>
        <p:nvSpPr>
          <p:cNvPr name="TextBox 18" id="18"/>
          <p:cNvSpPr txBox="true"/>
          <p:nvPr/>
        </p:nvSpPr>
        <p:spPr>
          <a:xfrm rot="0">
            <a:off x="1028700" y="101917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팀 구성도 및 역할</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978864" y="2481581"/>
          <a:ext cx="16330272" cy="6731813"/>
        </p:xfrm>
        <a:graphic>
          <a:graphicData uri="http://schemas.openxmlformats.org/drawingml/2006/table">
            <a:tbl>
              <a:tblPr/>
              <a:tblGrid>
                <a:gridCol w="2697943"/>
                <a:gridCol w="4627258"/>
                <a:gridCol w="4644876"/>
                <a:gridCol w="4360195"/>
              </a:tblGrid>
              <a:tr h="2005261">
                <a:tc>
                  <a:txBody>
                    <a:bodyPr anchor="t" rtlCol="false"/>
                    <a:lstStyle/>
                    <a:p>
                      <a:pPr algn="ctr">
                        <a:lnSpc>
                          <a:spcPts val="4899"/>
                        </a:lnSpc>
                        <a:defRPr/>
                      </a:pPr>
                      <a:r>
                        <a:rPr lang="en-US" sz="3499">
                          <a:solidFill>
                            <a:srgbClr val="000000"/>
                          </a:solidFill>
                          <a:ea typeface="윤고딕 Bold"/>
                        </a:rPr>
                        <a:t>기간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c>
                  <a:txBody>
                    <a:bodyPr anchor="t" rtlCol="false"/>
                    <a:lstStyle/>
                    <a:p>
                      <a:pPr algn="ctr">
                        <a:lnSpc>
                          <a:spcPts val="4200"/>
                        </a:lnSpc>
                        <a:defRPr/>
                      </a:pPr>
                      <a:r>
                        <a:rPr lang="en-US" sz="3000">
                          <a:solidFill>
                            <a:srgbClr val="000000"/>
                          </a:solidFill>
                          <a:latin typeface="윤고딕 Bold"/>
                          <a:ea typeface="윤고딕 Bold"/>
                        </a:rPr>
                        <a:t>1주차</a:t>
                      </a:r>
                      <a:endParaRPr lang="en-US" sz="1100"/>
                    </a:p>
                    <a:p>
                      <a:pPr algn="ctr">
                        <a:lnSpc>
                          <a:spcPts val="4200"/>
                        </a:lnSpc>
                      </a:pPr>
                      <a:r>
                        <a:rPr lang="en-US" sz="3000">
                          <a:solidFill>
                            <a:srgbClr val="000000"/>
                          </a:solidFill>
                          <a:latin typeface="윤고딕 Bold"/>
                        </a:rPr>
                        <a:t>05.04~05.10</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c>
                  <a:txBody>
                    <a:bodyPr anchor="t" rtlCol="false"/>
                    <a:lstStyle/>
                    <a:p>
                      <a:pPr algn="ctr">
                        <a:lnSpc>
                          <a:spcPts val="4200"/>
                        </a:lnSpc>
                        <a:defRPr/>
                      </a:pPr>
                      <a:r>
                        <a:rPr lang="en-US" sz="3000">
                          <a:solidFill>
                            <a:srgbClr val="000000"/>
                          </a:solidFill>
                          <a:latin typeface="윤고딕 Bold"/>
                          <a:ea typeface="윤고딕 Bold"/>
                        </a:rPr>
                        <a:t>2주차</a:t>
                      </a:r>
                      <a:endParaRPr lang="en-US" sz="1100"/>
                    </a:p>
                    <a:p>
                      <a:pPr algn="ctr">
                        <a:lnSpc>
                          <a:spcPts val="4200"/>
                        </a:lnSpc>
                      </a:pPr>
                      <a:r>
                        <a:rPr lang="en-US" sz="3000">
                          <a:solidFill>
                            <a:srgbClr val="000000"/>
                          </a:solidFill>
                          <a:latin typeface="윤고딕 Bold"/>
                        </a:rPr>
                        <a:t>05.11~05.17</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c>
                  <a:txBody>
                    <a:bodyPr anchor="t" rtlCol="false"/>
                    <a:lstStyle/>
                    <a:p>
                      <a:pPr algn="ctr">
                        <a:lnSpc>
                          <a:spcPts val="4200"/>
                        </a:lnSpc>
                        <a:defRPr/>
                      </a:pPr>
                      <a:r>
                        <a:rPr lang="en-US" sz="3000">
                          <a:solidFill>
                            <a:srgbClr val="000000"/>
                          </a:solidFill>
                          <a:latin typeface="윤고딕 Bold"/>
                          <a:ea typeface="윤고딕 Bold"/>
                        </a:rPr>
                        <a:t>3주차</a:t>
                      </a:r>
                      <a:endParaRPr lang="en-US" sz="1100"/>
                    </a:p>
                    <a:p>
                      <a:pPr algn="ctr">
                        <a:lnSpc>
                          <a:spcPts val="4200"/>
                        </a:lnSpc>
                      </a:pPr>
                      <a:r>
                        <a:rPr lang="en-US" sz="3000">
                          <a:solidFill>
                            <a:srgbClr val="000000"/>
                          </a:solidFill>
                          <a:latin typeface="윤고딕 Bold"/>
                        </a:rPr>
                        <a:t>05.18~05.24</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9999"/>
                    </a:solidFill>
                  </a:tcPr>
                </a:tc>
              </a:tr>
              <a:tr h="1276434">
                <a:tc>
                  <a:txBody>
                    <a:bodyPr anchor="t" rtlCol="false"/>
                    <a:lstStyle/>
                    <a:p>
                      <a:pPr algn="ctr">
                        <a:lnSpc>
                          <a:spcPts val="3499"/>
                        </a:lnSpc>
                        <a:defRPr/>
                      </a:pPr>
                      <a:r>
                        <a:rPr lang="en-US" sz="2499">
                          <a:solidFill>
                            <a:srgbClr val="000000"/>
                          </a:solidFill>
                          <a:latin typeface="윤고딕 Bold"/>
                          <a:ea typeface="윤고딕 Bold"/>
                        </a:rPr>
                        <a:t>1단계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CDCD"/>
                    </a:solidFill>
                  </a:tcPr>
                </a:tc>
                <a:tc>
                  <a:txBody>
                    <a:bodyPr anchor="t" rtlCol="false"/>
                    <a:lstStyle/>
                    <a:p>
                      <a:pPr algn="ctr">
                        <a:lnSpc>
                          <a:spcPts val="3779"/>
                        </a:lnSpc>
                        <a:defRPr/>
                      </a:pPr>
                      <a:r>
                        <a:rPr lang="en-US" sz="2699">
                          <a:solidFill>
                            <a:srgbClr val="000000"/>
                          </a:solidFill>
                          <a:ea typeface="윤고딕 Bold"/>
                        </a:rPr>
                        <a:t>프로젝트 주제 선정</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779"/>
                        </a:lnSpc>
                        <a:defRPr/>
                      </a:pPr>
                      <a:r>
                        <a:rPr lang="en-US" sz="2699">
                          <a:solidFill>
                            <a:srgbClr val="000000"/>
                          </a:solidFill>
                          <a:ea typeface="윤고딕 Bold"/>
                        </a:rPr>
                        <a:t>프로젝트 상세 설계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779"/>
                        </a:lnSpc>
                        <a:defRPr/>
                      </a:pPr>
                      <a:r>
                        <a:rPr lang="en-US" sz="2699">
                          <a:solidFill>
                            <a:srgbClr val="000000"/>
                          </a:solidFill>
                          <a:ea typeface="윤고딕 Bold"/>
                        </a:rPr>
                        <a:t>피드백 및 보완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1717556">
                <a:tc>
                  <a:txBody>
                    <a:bodyPr anchor="t" rtlCol="false"/>
                    <a:lstStyle/>
                    <a:p>
                      <a:pPr algn="ctr">
                        <a:lnSpc>
                          <a:spcPts val="3499"/>
                        </a:lnSpc>
                        <a:defRPr/>
                      </a:pPr>
                      <a:r>
                        <a:rPr lang="en-US" sz="2499">
                          <a:solidFill>
                            <a:srgbClr val="000000"/>
                          </a:solidFill>
                          <a:latin typeface="윤고딕 Bold"/>
                          <a:ea typeface="윤고딕 Bold"/>
                        </a:rPr>
                        <a:t>2단계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CDCD"/>
                    </a:solidFill>
                  </a:tcPr>
                </a:tc>
                <a:tc>
                  <a:txBody>
                    <a:bodyPr anchor="t" rtlCol="false"/>
                    <a:lstStyle/>
                    <a:p>
                      <a:pPr algn="ctr">
                        <a:lnSpc>
                          <a:spcPts val="3779"/>
                        </a:lnSpc>
                        <a:defRPr/>
                      </a:pPr>
                      <a:r>
                        <a:rPr lang="en-US" sz="2699">
                          <a:solidFill>
                            <a:srgbClr val="000000"/>
                          </a:solidFill>
                          <a:ea typeface="윤고딕 Bold"/>
                        </a:rPr>
                        <a:t>필요 데이터 수집</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779"/>
                        </a:lnSpc>
                        <a:defRPr/>
                      </a:pPr>
                      <a:r>
                        <a:rPr lang="en-US" sz="2699">
                          <a:solidFill>
                            <a:srgbClr val="000000"/>
                          </a:solidFill>
                          <a:ea typeface="윤고딕 Bold"/>
                        </a:rPr>
                        <a:t>알고리즘 설계 및</a:t>
                      </a:r>
                      <a:endParaRPr lang="en-US" sz="1100"/>
                    </a:p>
                    <a:p>
                      <a:pPr algn="ctr">
                        <a:lnSpc>
                          <a:spcPts val="3779"/>
                        </a:lnSpc>
                      </a:pPr>
                      <a:r>
                        <a:rPr lang="en-US" sz="2699">
                          <a:solidFill>
                            <a:srgbClr val="000000"/>
                          </a:solidFill>
                          <a:ea typeface="윤고딕 Bold"/>
                        </a:rPr>
                        <a:t>프로그램 구현</a:t>
                      </a:r>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639"/>
                        </a:lnSpc>
                        <a:defRPr/>
                      </a:pPr>
                      <a:r>
                        <a:rPr lang="en-US" sz="2599">
                          <a:solidFill>
                            <a:srgbClr val="000000"/>
                          </a:solidFill>
                          <a:ea typeface="윤고딕 Bold"/>
                        </a:rPr>
                        <a:t>최종 테스트 보고서 작성</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r h="1732562">
                <a:tc>
                  <a:txBody>
                    <a:bodyPr anchor="t" rtlCol="false"/>
                    <a:lstStyle/>
                    <a:p>
                      <a:pPr algn="ctr">
                        <a:lnSpc>
                          <a:spcPts val="3499"/>
                        </a:lnSpc>
                        <a:defRPr/>
                      </a:pPr>
                      <a:r>
                        <a:rPr lang="en-US" sz="2499">
                          <a:solidFill>
                            <a:srgbClr val="000000"/>
                          </a:solidFill>
                          <a:latin typeface="윤고딕 Bold"/>
                          <a:ea typeface="윤고딕 Bold"/>
                        </a:rPr>
                        <a:t>3단계</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CDCD"/>
                    </a:solidFill>
                  </a:tcPr>
                </a:tc>
                <a:tc>
                  <a:txBody>
                    <a:bodyPr anchor="t" rtlCol="false"/>
                    <a:lstStyle/>
                    <a:p>
                      <a:pPr algn="ctr">
                        <a:lnSpc>
                          <a:spcPts val="3779"/>
                        </a:lnSpc>
                        <a:defRPr/>
                      </a:pPr>
                      <a:r>
                        <a:rPr lang="en-US" sz="2699">
                          <a:solidFill>
                            <a:srgbClr val="000000"/>
                          </a:solidFill>
                          <a:latin typeface="윤고딕 Bold"/>
                          <a:ea typeface="윤고딕 Bold"/>
                        </a:rPr>
                        <a:t>OpenAPI 주제 확정</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779"/>
                        </a:lnSpc>
                        <a:defRPr/>
                      </a:pPr>
                      <a:r>
                        <a:rPr lang="en-US" sz="2699">
                          <a:solidFill>
                            <a:srgbClr val="000000"/>
                          </a:solidFill>
                          <a:latin typeface="윤고딕 Bold"/>
                          <a:ea typeface="윤고딕 Bold"/>
                        </a:rPr>
                        <a:t>코드 작성(API활용)</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c>
                  <a:txBody>
                    <a:bodyPr anchor="t" rtlCol="false"/>
                    <a:lstStyle/>
                    <a:p>
                      <a:pPr algn="ctr">
                        <a:lnSpc>
                          <a:spcPts val="3779"/>
                        </a:lnSpc>
                        <a:defRPr/>
                      </a:pPr>
                      <a:r>
                        <a:rPr lang="en-US" sz="2699">
                          <a:solidFill>
                            <a:srgbClr val="000000"/>
                          </a:solidFill>
                          <a:ea typeface="윤고딕 Bold"/>
                        </a:rPr>
                        <a:t>결과 보고 및 발표</a:t>
                      </a:r>
                      <a:endParaRPr lang="en-US" sz="1100"/>
                    </a:p>
                  </a:txBody>
                  <a:tcPr marL="190500" marR="190500" marT="190500" marB="190500" anchor="ctr">
                    <a:lnL cmpd="sng" algn="ctr" cap="flat" w="0">
                      <a:solidFill>
                        <a:srgbClr val="FF9999"/>
                      </a:solidFill>
                      <a:prstDash val="solid"/>
                      <a:round/>
                      <a:headEnd type="none" w="med" len="med"/>
                      <a:tailEnd type="none" w="med" len="med"/>
                    </a:lnL>
                    <a:lnR cmpd="sng" algn="ctr" cap="flat" w="0">
                      <a:solidFill>
                        <a:srgbClr val="FF9999"/>
                      </a:solidFill>
                      <a:prstDash val="solid"/>
                      <a:round/>
                      <a:headEnd type="none" w="med" len="med"/>
                      <a:tailEnd type="none" w="med" len="med"/>
                    </a:lnR>
                    <a:lnT cmpd="sng" algn="ctr" cap="flat" w="0">
                      <a:solidFill>
                        <a:srgbClr val="FF9999"/>
                      </a:solidFill>
                      <a:prstDash val="solid"/>
                      <a:round/>
                      <a:headEnd type="none" w="med" len="med"/>
                      <a:tailEnd type="none" w="med" len="med"/>
                    </a:lnT>
                    <a:lnB cmpd="sng" algn="ctr" cap="flat" w="0">
                      <a:solidFill>
                        <a:srgbClr val="FF9999"/>
                      </a:solidFill>
                      <a:prstDash val="solid"/>
                      <a:round/>
                      <a:headEnd type="none" w="med" len="med"/>
                      <a:tailEnd type="none" w="med" len="med"/>
                    </a:lnB>
                    <a:solidFill>
                      <a:srgbClr val="FFE3E3"/>
                    </a:solidFill>
                  </a:tcPr>
                </a:tc>
              </a:tr>
            </a:tbl>
          </a:graphicData>
        </a:graphic>
      </p:graphicFrame>
      <p:sp>
        <p:nvSpPr>
          <p:cNvPr name="TextBox 3" id="3"/>
          <p:cNvSpPr txBox="true"/>
          <p:nvPr/>
        </p:nvSpPr>
        <p:spPr>
          <a:xfrm rot="0">
            <a:off x="1028700" y="101917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일정표</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5351997" y="2115961"/>
            <a:ext cx="4981709" cy="7980976"/>
          </a:xfrm>
          <a:custGeom>
            <a:avLst/>
            <a:gdLst/>
            <a:ahLst/>
            <a:cxnLst/>
            <a:rect r="r" b="b" t="t" l="l"/>
            <a:pathLst>
              <a:path h="7980976" w="4981709">
                <a:moveTo>
                  <a:pt x="0" y="0"/>
                </a:moveTo>
                <a:lnTo>
                  <a:pt x="4981709" y="0"/>
                </a:lnTo>
                <a:lnTo>
                  <a:pt x="4981709" y="7980976"/>
                </a:lnTo>
                <a:lnTo>
                  <a:pt x="0" y="7980976"/>
                </a:lnTo>
                <a:lnTo>
                  <a:pt x="0" y="0"/>
                </a:lnTo>
                <a:close/>
              </a:path>
            </a:pathLst>
          </a:custGeom>
          <a:blipFill>
            <a:blip r:embed="rId2"/>
            <a:stretch>
              <a:fillRect l="0" t="0" r="0" b="0"/>
            </a:stretch>
          </a:blipFill>
        </p:spPr>
      </p:sp>
      <p:sp>
        <p:nvSpPr>
          <p:cNvPr name="Freeform 3" id="3"/>
          <p:cNvSpPr/>
          <p:nvPr/>
        </p:nvSpPr>
        <p:spPr>
          <a:xfrm flipH="false" flipV="false" rot="0">
            <a:off x="1126426" y="2115961"/>
            <a:ext cx="4103628" cy="7980976"/>
          </a:xfrm>
          <a:custGeom>
            <a:avLst/>
            <a:gdLst/>
            <a:ahLst/>
            <a:cxnLst/>
            <a:rect r="r" b="b" t="t" l="l"/>
            <a:pathLst>
              <a:path h="7980976" w="4103628">
                <a:moveTo>
                  <a:pt x="0" y="0"/>
                </a:moveTo>
                <a:lnTo>
                  <a:pt x="4103628" y="0"/>
                </a:lnTo>
                <a:lnTo>
                  <a:pt x="4103628" y="7980976"/>
                </a:lnTo>
                <a:lnTo>
                  <a:pt x="0" y="7980976"/>
                </a:lnTo>
                <a:lnTo>
                  <a:pt x="0" y="0"/>
                </a:lnTo>
                <a:close/>
              </a:path>
            </a:pathLst>
          </a:custGeom>
          <a:blipFill>
            <a:blip r:embed="rId3"/>
            <a:stretch>
              <a:fillRect l="0" t="0" r="0" b="0"/>
            </a:stretch>
          </a:blipFill>
        </p:spPr>
      </p:sp>
      <p:sp>
        <p:nvSpPr>
          <p:cNvPr name="TextBox 4" id="4"/>
          <p:cNvSpPr txBox="true"/>
          <p:nvPr/>
        </p:nvSpPr>
        <p:spPr>
          <a:xfrm rot="0">
            <a:off x="1028700" y="3524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sp>
        <p:nvSpPr>
          <p:cNvPr name="TextBox 5" id="5"/>
          <p:cNvSpPr txBox="true"/>
          <p:nvPr/>
        </p:nvSpPr>
        <p:spPr>
          <a:xfrm rot="0">
            <a:off x="10880285" y="2932276"/>
            <a:ext cx="7575683" cy="5648060"/>
          </a:xfrm>
          <a:prstGeom prst="rect">
            <a:avLst/>
          </a:prstGeom>
        </p:spPr>
        <p:txBody>
          <a:bodyPr anchor="t" rtlCol="false" tIns="0" lIns="0" bIns="0" rIns="0">
            <a:spAutoFit/>
          </a:bodyPr>
          <a:lstStyle/>
          <a:p>
            <a:pPr algn="ctr">
              <a:lnSpc>
                <a:spcPts val="11308"/>
              </a:lnSpc>
            </a:pPr>
            <a:r>
              <a:rPr lang="en-US" sz="11903" spc="-595">
                <a:solidFill>
                  <a:srgbClr val="FFBD59"/>
                </a:solidFill>
                <a:ea typeface="Black Han Sans"/>
              </a:rPr>
              <a:t>패키지 구분</a:t>
            </a:r>
          </a:p>
          <a:p>
            <a:pPr algn="ctr">
              <a:lnSpc>
                <a:spcPts val="5208"/>
              </a:lnSpc>
            </a:pPr>
          </a:p>
          <a:p>
            <a:pPr algn="ctr">
              <a:lnSpc>
                <a:spcPts val="5208"/>
              </a:lnSpc>
            </a:pPr>
            <a:r>
              <a:rPr lang="en-US" sz="5483" spc="-274">
                <a:solidFill>
                  <a:srgbClr val="FF811A"/>
                </a:solidFill>
                <a:latin typeface="Black Han Sans"/>
              </a:rPr>
              <a:t>adapter</a:t>
            </a:r>
          </a:p>
          <a:p>
            <a:pPr algn="ctr">
              <a:lnSpc>
                <a:spcPts val="5208"/>
              </a:lnSpc>
            </a:pPr>
            <a:r>
              <a:rPr lang="en-US" sz="5483" spc="-274">
                <a:solidFill>
                  <a:srgbClr val="FF811A"/>
                </a:solidFill>
                <a:latin typeface="Black Han Sans"/>
              </a:rPr>
              <a:t>changeValue</a:t>
            </a:r>
          </a:p>
          <a:p>
            <a:pPr algn="ctr">
              <a:lnSpc>
                <a:spcPts val="5208"/>
              </a:lnSpc>
            </a:pPr>
            <a:r>
              <a:rPr lang="en-US" sz="5483" spc="-274">
                <a:solidFill>
                  <a:srgbClr val="FF811A"/>
                </a:solidFill>
                <a:latin typeface="Black Han Sans"/>
              </a:rPr>
              <a:t>controller</a:t>
            </a:r>
          </a:p>
          <a:p>
            <a:pPr algn="ctr">
              <a:lnSpc>
                <a:spcPts val="5208"/>
              </a:lnSpc>
            </a:pPr>
            <a:r>
              <a:rPr lang="en-US" sz="5483" spc="-274">
                <a:solidFill>
                  <a:srgbClr val="FF811A"/>
                </a:solidFill>
                <a:latin typeface="Black Han Sans"/>
              </a:rPr>
              <a:t>model</a:t>
            </a:r>
          </a:p>
          <a:p>
            <a:pPr algn="ctr">
              <a:lnSpc>
                <a:spcPts val="5206"/>
              </a:lnSpc>
            </a:pPr>
            <a:r>
              <a:rPr lang="en-US" sz="5480" spc="-274">
                <a:solidFill>
                  <a:srgbClr val="FF811A"/>
                </a:solidFill>
                <a:latin typeface="Black Han Sans"/>
              </a:rPr>
              <a:t>service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070734"/>
            <a:ext cx="11305835" cy="7736524"/>
          </a:xfrm>
          <a:custGeom>
            <a:avLst/>
            <a:gdLst/>
            <a:ahLst/>
            <a:cxnLst/>
            <a:rect r="r" b="b" t="t" l="l"/>
            <a:pathLst>
              <a:path h="7736524" w="11305835">
                <a:moveTo>
                  <a:pt x="0" y="0"/>
                </a:moveTo>
                <a:lnTo>
                  <a:pt x="11305835" y="0"/>
                </a:lnTo>
                <a:lnTo>
                  <a:pt x="11305835" y="7736524"/>
                </a:lnTo>
                <a:lnTo>
                  <a:pt x="0" y="7736524"/>
                </a:lnTo>
                <a:lnTo>
                  <a:pt x="0" y="0"/>
                </a:lnTo>
                <a:close/>
              </a:path>
            </a:pathLst>
          </a:custGeom>
          <a:blipFill>
            <a:blip r:embed="rId2"/>
            <a:stretch>
              <a:fillRect l="0" t="-5060" r="0" b="-5060"/>
            </a:stretch>
          </a:blipFill>
        </p:spPr>
      </p:sp>
      <p:sp>
        <p:nvSpPr>
          <p:cNvPr name="TextBox 3" id="3"/>
          <p:cNvSpPr txBox="true"/>
          <p:nvPr/>
        </p:nvSpPr>
        <p:spPr>
          <a:xfrm rot="0">
            <a:off x="1028700" y="3524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2979822" y="4599067"/>
            <a:ext cx="4279478" cy="1088865"/>
            <a:chOff x="0" y="0"/>
            <a:chExt cx="5705971" cy="1451820"/>
          </a:xfrm>
        </p:grpSpPr>
        <p:sp>
          <p:nvSpPr>
            <p:cNvPr name="TextBox 5" id="5"/>
            <p:cNvSpPr txBox="true"/>
            <p:nvPr/>
          </p:nvSpPr>
          <p:spPr>
            <a:xfrm rot="0">
              <a:off x="1236048" y="-76200"/>
              <a:ext cx="3233876"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Weather.JSP</a:t>
              </a:r>
            </a:p>
          </p:txBody>
        </p:sp>
        <p:sp>
          <p:nvSpPr>
            <p:cNvPr name="TextBox 6" id="6"/>
            <p:cNvSpPr txBox="true"/>
            <p:nvPr/>
          </p:nvSpPr>
          <p:spPr>
            <a:xfrm rot="0">
              <a:off x="0" y="454872"/>
              <a:ext cx="5705971" cy="996948"/>
            </a:xfrm>
            <a:prstGeom prst="rect">
              <a:avLst/>
            </a:prstGeom>
          </p:spPr>
          <p:txBody>
            <a:bodyPr anchor="t" rtlCol="false" tIns="0" lIns="0" bIns="0" rIns="0">
              <a:spAutoFit/>
            </a:bodyPr>
            <a:lstStyle/>
            <a:p>
              <a:pPr algn="ctr">
                <a:lnSpc>
                  <a:spcPts val="3000"/>
                </a:lnSpc>
              </a:pPr>
              <a:r>
                <a:rPr lang="en-US" sz="2000">
                  <a:solidFill>
                    <a:srgbClr val="000000"/>
                  </a:solidFill>
                  <a:ea typeface="윤고딕 Bold"/>
                </a:rPr>
                <a:t>사용자에게  주소를 입력받는 파일</a:t>
              </a:r>
            </a:p>
            <a:p>
              <a:pPr algn="ctr">
                <a:lnSpc>
                  <a:spcPts val="3000"/>
                </a:lnSpc>
                <a:spcBef>
                  <a:spcPct val="0"/>
                </a:spcBef>
              </a:pPr>
              <a:r>
                <a:rPr lang="en-US" sz="2000">
                  <a:solidFill>
                    <a:srgbClr val="000000"/>
                  </a:solidFill>
                  <a:latin typeface="윤고딕 Bold"/>
                  <a:ea typeface="윤고딕 Bold"/>
                </a:rPr>
                <a:t>입력받은 값을 /search로 넘김</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887995" y="1823660"/>
            <a:ext cx="11237130" cy="7972079"/>
          </a:xfrm>
          <a:custGeom>
            <a:avLst/>
            <a:gdLst/>
            <a:ahLst/>
            <a:cxnLst/>
            <a:rect r="r" b="b" t="t" l="l"/>
            <a:pathLst>
              <a:path h="7972079" w="11237130">
                <a:moveTo>
                  <a:pt x="0" y="0"/>
                </a:moveTo>
                <a:lnTo>
                  <a:pt x="11237130" y="0"/>
                </a:lnTo>
                <a:lnTo>
                  <a:pt x="11237130" y="7972079"/>
                </a:lnTo>
                <a:lnTo>
                  <a:pt x="0" y="7972079"/>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2340679" y="2743201"/>
            <a:ext cx="5947321" cy="4876798"/>
            <a:chOff x="0" y="0"/>
            <a:chExt cx="7929761" cy="6502397"/>
          </a:xfrm>
        </p:grpSpPr>
        <p:sp>
          <p:nvSpPr>
            <p:cNvPr name="TextBox 5" id="5"/>
            <p:cNvSpPr txBox="true"/>
            <p:nvPr/>
          </p:nvSpPr>
          <p:spPr>
            <a:xfrm rot="0">
              <a:off x="783508" y="-57150"/>
              <a:ext cx="6362744" cy="463548"/>
            </a:xfrm>
            <a:prstGeom prst="rect">
              <a:avLst/>
            </a:prstGeom>
          </p:spPr>
          <p:txBody>
            <a:bodyPr anchor="t" rtlCol="false" tIns="0" lIns="0" bIns="0" rIns="0">
              <a:spAutoFit/>
            </a:bodyPr>
            <a:lstStyle/>
            <a:p>
              <a:pPr algn="ctr">
                <a:lnSpc>
                  <a:spcPts val="3000"/>
                </a:lnSpc>
                <a:spcBef>
                  <a:spcPct val="0"/>
                </a:spcBef>
              </a:pPr>
              <a:r>
                <a:rPr lang="en-US" sz="2000">
                  <a:solidFill>
                    <a:srgbClr val="FF811A"/>
                  </a:solidFill>
                  <a:latin typeface="윤고딕 Semi-Bold"/>
                </a:rPr>
                <a:t>WeatherInfoSearchInterface.java</a:t>
              </a:r>
            </a:p>
          </p:txBody>
        </p:sp>
        <p:sp>
          <p:nvSpPr>
            <p:cNvPr name="TextBox 6" id="6"/>
            <p:cNvSpPr txBox="true"/>
            <p:nvPr/>
          </p:nvSpPr>
          <p:spPr>
            <a:xfrm rot="0">
              <a:off x="0" y="349248"/>
              <a:ext cx="7929761" cy="6153148"/>
            </a:xfrm>
            <a:prstGeom prst="rect">
              <a:avLst/>
            </a:prstGeom>
          </p:spPr>
          <p:txBody>
            <a:bodyPr anchor="t" rtlCol="false" tIns="0" lIns="0" bIns="0" rIns="0">
              <a:spAutoFit/>
            </a:bodyPr>
            <a:lstStyle/>
            <a:p>
              <a:pPr algn="ctr">
                <a:lnSpc>
                  <a:spcPts val="3000"/>
                </a:lnSpc>
              </a:pPr>
              <a:r>
                <a:rPr lang="en-US" sz="2000">
                  <a:solidFill>
                    <a:srgbClr val="000000"/>
                  </a:solidFill>
                  <a:latin typeface="윤고딕 Bold"/>
                  <a:ea typeface="윤고딕 Bold"/>
                </a:rPr>
                <a:t>WeatherSearchService 주입</a:t>
              </a:r>
            </a:p>
            <a:p>
              <a:pPr algn="ctr">
                <a:lnSpc>
                  <a:spcPts val="3000"/>
                </a:lnSpc>
              </a:pPr>
            </a:p>
            <a:p>
              <a:pPr algn="ctr">
                <a:lnSpc>
                  <a:spcPts val="3000"/>
                </a:lnSpc>
              </a:pPr>
              <a:r>
                <a:rPr lang="en-US" sz="2000">
                  <a:solidFill>
                    <a:srgbClr val="000000"/>
                  </a:solidFill>
                  <a:latin typeface="윤고딕 Bold"/>
                  <a:ea typeface="윤고딕 Bold"/>
                </a:rPr>
                <a:t>weather.jsp 페이지를 반환</a:t>
              </a:r>
            </a:p>
            <a:p>
              <a:pPr algn="ctr">
                <a:lnSpc>
                  <a:spcPts val="3000"/>
                </a:lnSpc>
              </a:pPr>
            </a:p>
            <a:p>
              <a:pPr algn="ctr">
                <a:lnSpc>
                  <a:spcPts val="3000"/>
                </a:lnSpc>
              </a:pPr>
              <a:r>
                <a:rPr lang="en-US" sz="2000">
                  <a:solidFill>
                    <a:srgbClr val="000000"/>
                  </a:solidFill>
                  <a:ea typeface="윤고딕 Bold"/>
                </a:rPr>
                <a:t>사용자에게 입력받은 주소를</a:t>
              </a:r>
            </a:p>
            <a:p>
              <a:pPr algn="ctr">
                <a:lnSpc>
                  <a:spcPts val="3000"/>
                </a:lnSpc>
              </a:pPr>
              <a:r>
                <a:rPr lang="en-US" sz="2000">
                  <a:solidFill>
                    <a:srgbClr val="000000"/>
                  </a:solidFill>
                  <a:latin typeface="윤고딕 Bold"/>
                  <a:ea typeface="윤고딕 Bold"/>
                </a:rPr>
                <a:t>PostMapping으로 받아옴</a:t>
              </a:r>
            </a:p>
            <a:p>
              <a:pPr algn="ctr">
                <a:lnSpc>
                  <a:spcPts val="3000"/>
                </a:lnSpc>
              </a:pPr>
            </a:p>
            <a:p>
              <a:pPr algn="ctr">
                <a:lnSpc>
                  <a:spcPts val="3000"/>
                </a:lnSpc>
              </a:pPr>
              <a:r>
                <a:rPr lang="en-US" sz="2000">
                  <a:solidFill>
                    <a:srgbClr val="000000"/>
                  </a:solidFill>
                  <a:latin typeface="윤고딕 Bold"/>
                  <a:ea typeface="윤고딕 Bold"/>
                </a:rPr>
                <a:t>입력받은 값을 날씨 api를 요청하기</a:t>
              </a:r>
            </a:p>
            <a:p>
              <a:pPr algn="ctr">
                <a:lnSpc>
                  <a:spcPts val="3000"/>
                </a:lnSpc>
              </a:pPr>
              <a:r>
                <a:rPr lang="en-US" sz="2000">
                  <a:solidFill>
                    <a:srgbClr val="000000"/>
                  </a:solidFill>
                  <a:ea typeface="윤고딕 Bold"/>
                </a:rPr>
                <a:t>위한 값으로 가공</a:t>
              </a:r>
            </a:p>
            <a:p>
              <a:pPr algn="ctr">
                <a:lnSpc>
                  <a:spcPts val="3000"/>
                </a:lnSpc>
              </a:pPr>
            </a:p>
            <a:p>
              <a:pPr algn="ctr">
                <a:lnSpc>
                  <a:spcPts val="3000"/>
                </a:lnSpc>
              </a:pPr>
              <a:r>
                <a:rPr lang="en-US" sz="2000">
                  <a:solidFill>
                    <a:srgbClr val="000000"/>
                  </a:solidFill>
                  <a:latin typeface="윤고딕 Bold"/>
                  <a:ea typeface="윤고딕 Bold"/>
                </a:rPr>
                <a:t>GridXYVO 클래스를 사용하여 주소를</a:t>
              </a:r>
            </a:p>
            <a:p>
              <a:pPr algn="ctr">
                <a:lnSpc>
                  <a:spcPts val="3000"/>
                </a:lnSpc>
                <a:spcBef>
                  <a:spcPct val="0"/>
                </a:spcBef>
              </a:pPr>
              <a:r>
                <a:rPr lang="en-US" sz="2000">
                  <a:solidFill>
                    <a:srgbClr val="000000"/>
                  </a:solidFill>
                  <a:latin typeface="윤고딕 Bold"/>
                  <a:ea typeface="윤고딕 Bold"/>
                </a:rPr>
                <a:t>검색하고 좌표 변환하여 ParamDTO에 설정</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887995" y="1807468"/>
            <a:ext cx="10250665" cy="8525888"/>
          </a:xfrm>
          <a:custGeom>
            <a:avLst/>
            <a:gdLst/>
            <a:ahLst/>
            <a:cxnLst/>
            <a:rect r="r" b="b" t="t" l="l"/>
            <a:pathLst>
              <a:path h="8525888" w="10250665">
                <a:moveTo>
                  <a:pt x="0" y="0"/>
                </a:moveTo>
                <a:lnTo>
                  <a:pt x="10250665" y="0"/>
                </a:lnTo>
                <a:lnTo>
                  <a:pt x="10250665" y="8525887"/>
                </a:lnTo>
                <a:lnTo>
                  <a:pt x="0" y="8525887"/>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1255879" y="4149937"/>
            <a:ext cx="6698010" cy="3013708"/>
            <a:chOff x="0" y="0"/>
            <a:chExt cx="8930680" cy="4018277"/>
          </a:xfrm>
        </p:grpSpPr>
        <p:sp>
          <p:nvSpPr>
            <p:cNvPr name="TextBox 5" id="5"/>
            <p:cNvSpPr txBox="true"/>
            <p:nvPr/>
          </p:nvSpPr>
          <p:spPr>
            <a:xfrm rot="0">
              <a:off x="1369940" y="-76200"/>
              <a:ext cx="6190800"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GridXYVO.java</a:t>
              </a:r>
            </a:p>
          </p:txBody>
        </p:sp>
        <p:sp>
          <p:nvSpPr>
            <p:cNvPr name="TextBox 6" id="6"/>
            <p:cNvSpPr txBox="true"/>
            <p:nvPr/>
          </p:nvSpPr>
          <p:spPr>
            <a:xfrm rot="0">
              <a:off x="0" y="443229"/>
              <a:ext cx="8930680" cy="3575048"/>
            </a:xfrm>
            <a:prstGeom prst="rect">
              <a:avLst/>
            </a:prstGeom>
          </p:spPr>
          <p:txBody>
            <a:bodyPr anchor="t" rtlCol="false" tIns="0" lIns="0" bIns="0" rIns="0">
              <a:spAutoFit/>
            </a:bodyPr>
            <a:lstStyle/>
            <a:p>
              <a:pPr algn="ctr">
                <a:lnSpc>
                  <a:spcPts val="3000"/>
                </a:lnSpc>
              </a:pPr>
              <a:r>
                <a:rPr lang="en-US" sz="2000">
                  <a:solidFill>
                    <a:srgbClr val="000000"/>
                  </a:solidFill>
                  <a:latin typeface="윤고딕 Bold"/>
                  <a:ea typeface="윤고딕 Bold"/>
                </a:rPr>
                <a:t>사용자에게 입력받은 값을 네이버 지도 api에 요청</a:t>
              </a:r>
            </a:p>
            <a:p>
              <a:pPr algn="ctr">
                <a:lnSpc>
                  <a:spcPts val="3000"/>
                </a:lnSpc>
              </a:pPr>
            </a:p>
            <a:p>
              <a:pPr algn="ctr">
                <a:lnSpc>
                  <a:spcPts val="3000"/>
                </a:lnSpc>
              </a:pPr>
              <a:r>
                <a:rPr lang="en-US" sz="2000">
                  <a:solidFill>
                    <a:srgbClr val="000000"/>
                  </a:solidFill>
                  <a:latin typeface="윤고딕 Bold"/>
                  <a:ea typeface="윤고딕 Bold"/>
                </a:rPr>
                <a:t>네이버 지도 api에서 위도,경도 값을 반환</a:t>
              </a:r>
            </a:p>
            <a:p>
              <a:pPr algn="ctr">
                <a:lnSpc>
                  <a:spcPts val="3000"/>
                </a:lnSpc>
              </a:pPr>
            </a:p>
            <a:p>
              <a:pPr algn="ctr">
                <a:lnSpc>
                  <a:spcPts val="3000"/>
                </a:lnSpc>
              </a:pPr>
              <a:r>
                <a:rPr lang="en-US" sz="2000">
                  <a:solidFill>
                    <a:srgbClr val="000000"/>
                  </a:solidFill>
                  <a:latin typeface="윤고딕 Bold"/>
                  <a:ea typeface="윤고딕 Bold"/>
                </a:rPr>
                <a:t>CoordinateConverter를 통해</a:t>
              </a:r>
            </a:p>
            <a:p>
              <a:pPr algn="ctr">
                <a:lnSpc>
                  <a:spcPts val="3000"/>
                </a:lnSpc>
              </a:pPr>
              <a:r>
                <a:rPr lang="en-US" sz="2000">
                  <a:solidFill>
                    <a:srgbClr val="000000"/>
                  </a:solidFill>
                  <a:latin typeface="윤고딕 Bold"/>
                  <a:ea typeface="윤고딕 Bold"/>
                </a:rPr>
                <a:t>위도 경도 값을 기상청api 형식인</a:t>
              </a:r>
            </a:p>
            <a:p>
              <a:pPr algn="ctr">
                <a:lnSpc>
                  <a:spcPts val="3000"/>
                </a:lnSpc>
                <a:spcBef>
                  <a:spcPct val="0"/>
                </a:spcBef>
              </a:pPr>
              <a:r>
                <a:rPr lang="en-US" sz="2000">
                  <a:solidFill>
                    <a:srgbClr val="000000"/>
                  </a:solidFill>
                  <a:latin typeface="윤고딕 Bold"/>
                  <a:ea typeface="윤고딕 Bold"/>
                </a:rPr>
                <a:t>gridX,gridY로 변환</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469794" y="1807468"/>
            <a:ext cx="12921685" cy="7821276"/>
          </a:xfrm>
          <a:custGeom>
            <a:avLst/>
            <a:gdLst/>
            <a:ahLst/>
            <a:cxnLst/>
            <a:rect r="r" b="b" t="t" l="l"/>
            <a:pathLst>
              <a:path h="7821276" w="12921685">
                <a:moveTo>
                  <a:pt x="0" y="0"/>
                </a:moveTo>
                <a:lnTo>
                  <a:pt x="12921685" y="0"/>
                </a:lnTo>
                <a:lnTo>
                  <a:pt x="12921685" y="7821276"/>
                </a:lnTo>
                <a:lnTo>
                  <a:pt x="0" y="7821276"/>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2631696" y="3492819"/>
            <a:ext cx="6472267" cy="3739513"/>
            <a:chOff x="0" y="0"/>
            <a:chExt cx="8629689" cy="4986017"/>
          </a:xfrm>
        </p:grpSpPr>
        <p:sp>
          <p:nvSpPr>
            <p:cNvPr name="TextBox 5" id="5"/>
            <p:cNvSpPr txBox="true"/>
            <p:nvPr/>
          </p:nvSpPr>
          <p:spPr>
            <a:xfrm rot="0">
              <a:off x="0" y="-57150"/>
              <a:ext cx="8629689" cy="496568"/>
            </a:xfrm>
            <a:prstGeom prst="rect">
              <a:avLst/>
            </a:prstGeom>
          </p:spPr>
          <p:txBody>
            <a:bodyPr anchor="t" rtlCol="false" tIns="0" lIns="0" bIns="0" rIns="0">
              <a:spAutoFit/>
            </a:bodyPr>
            <a:lstStyle/>
            <a:p>
              <a:pPr algn="ctr">
                <a:lnSpc>
                  <a:spcPts val="3150"/>
                </a:lnSpc>
                <a:spcBef>
                  <a:spcPct val="0"/>
                </a:spcBef>
              </a:pPr>
              <a:r>
                <a:rPr lang="en-US" sz="2100">
                  <a:solidFill>
                    <a:srgbClr val="FF811A"/>
                  </a:solidFill>
                  <a:latin typeface="윤고딕 Semi-Bold"/>
                </a:rPr>
                <a:t>WeatherSearchController.java</a:t>
              </a:r>
            </a:p>
          </p:txBody>
        </p:sp>
        <p:sp>
          <p:nvSpPr>
            <p:cNvPr name="TextBox 6" id="6"/>
            <p:cNvSpPr txBox="true"/>
            <p:nvPr/>
          </p:nvSpPr>
          <p:spPr>
            <a:xfrm rot="0">
              <a:off x="1103530" y="382268"/>
              <a:ext cx="6422628" cy="4603748"/>
            </a:xfrm>
            <a:prstGeom prst="rect">
              <a:avLst/>
            </a:prstGeom>
          </p:spPr>
          <p:txBody>
            <a:bodyPr anchor="t" rtlCol="false" tIns="0" lIns="0" bIns="0" rIns="0">
              <a:spAutoFit/>
            </a:bodyPr>
            <a:lstStyle/>
            <a:p>
              <a:pPr algn="ctr">
                <a:lnSpc>
                  <a:spcPts val="3000"/>
                </a:lnSpc>
              </a:pPr>
              <a:r>
                <a:rPr lang="en-US" sz="2000">
                  <a:solidFill>
                    <a:srgbClr val="000000"/>
                  </a:solidFill>
                  <a:latin typeface="윤고딕 Bold"/>
                  <a:ea typeface="윤고딕 Bold"/>
                </a:rPr>
                <a:t>urlBuilder로 기상청 api에 요청</a:t>
              </a:r>
            </a:p>
            <a:p>
              <a:pPr algn="ctr">
                <a:lnSpc>
                  <a:spcPts val="3000"/>
                </a:lnSpc>
              </a:pPr>
            </a:p>
            <a:p>
              <a:pPr algn="ctr">
                <a:lnSpc>
                  <a:spcPts val="3000"/>
                </a:lnSpc>
              </a:pPr>
              <a:r>
                <a:rPr lang="en-US" sz="2000">
                  <a:solidFill>
                    <a:srgbClr val="000000"/>
                  </a:solidFill>
                  <a:latin typeface="윤고딕 Bold"/>
                  <a:ea typeface="윤고딕 Bold"/>
                </a:rPr>
                <a:t>WeatherSearchService를 통해</a:t>
              </a:r>
            </a:p>
            <a:p>
              <a:pPr algn="ctr">
                <a:lnSpc>
                  <a:spcPts val="3000"/>
                </a:lnSpc>
              </a:pPr>
              <a:r>
                <a:rPr lang="en-US" sz="2000">
                  <a:solidFill>
                    <a:srgbClr val="000000"/>
                  </a:solidFill>
                  <a:ea typeface="윤고딕 Bold"/>
                </a:rPr>
                <a:t>결과값을 받아옴</a:t>
              </a:r>
            </a:p>
            <a:p>
              <a:pPr algn="ctr">
                <a:lnSpc>
                  <a:spcPts val="3000"/>
                </a:lnSpc>
              </a:pPr>
            </a:p>
            <a:p>
              <a:pPr algn="ctr">
                <a:lnSpc>
                  <a:spcPts val="3000"/>
                </a:lnSpc>
              </a:pPr>
              <a:r>
                <a:rPr lang="en-US" sz="2000">
                  <a:solidFill>
                    <a:srgbClr val="000000"/>
                  </a:solidFill>
                  <a:ea typeface="윤고딕 Bold"/>
                </a:rPr>
                <a:t>검색 결과를 모델에 추가</a:t>
              </a:r>
            </a:p>
            <a:p>
              <a:pPr algn="ctr">
                <a:lnSpc>
                  <a:spcPts val="3000"/>
                </a:lnSpc>
              </a:pPr>
            </a:p>
            <a:p>
              <a:pPr algn="ctr">
                <a:lnSpc>
                  <a:spcPts val="3000"/>
                </a:lnSpc>
                <a:spcBef>
                  <a:spcPct val="0"/>
                </a:spcBef>
              </a:pPr>
              <a:r>
                <a:rPr lang="en-US" sz="2000">
                  <a:solidFill>
                    <a:srgbClr val="000000"/>
                  </a:solidFill>
                  <a:latin typeface="윤고딕 Bold"/>
                  <a:ea typeface="윤고딕 Bold"/>
                </a:rPr>
                <a:t>weatherSearchResult.jsp 페이지에 전달</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911922"/>
            <a:ext cx="16230600" cy="2656447"/>
          </a:xfrm>
          <a:custGeom>
            <a:avLst/>
            <a:gdLst/>
            <a:ahLst/>
            <a:cxnLst/>
            <a:rect r="r" b="b" t="t" l="l"/>
            <a:pathLst>
              <a:path h="2656447" w="16230600">
                <a:moveTo>
                  <a:pt x="0" y="0"/>
                </a:moveTo>
                <a:lnTo>
                  <a:pt x="16230600" y="0"/>
                </a:lnTo>
                <a:lnTo>
                  <a:pt x="16230600" y="2656448"/>
                </a:lnTo>
                <a:lnTo>
                  <a:pt x="0" y="2656448"/>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6580891" y="6982989"/>
            <a:ext cx="5126218" cy="721900"/>
            <a:chOff x="0" y="0"/>
            <a:chExt cx="6834957" cy="962533"/>
          </a:xfrm>
        </p:grpSpPr>
        <p:sp>
          <p:nvSpPr>
            <p:cNvPr name="TextBox 5" id="5"/>
            <p:cNvSpPr txBox="true"/>
            <p:nvPr/>
          </p:nvSpPr>
          <p:spPr>
            <a:xfrm rot="0">
              <a:off x="0" y="-76200"/>
              <a:ext cx="6834957" cy="598733"/>
            </a:xfrm>
            <a:prstGeom prst="rect">
              <a:avLst/>
            </a:prstGeom>
          </p:spPr>
          <p:txBody>
            <a:bodyPr anchor="t" rtlCol="false" tIns="0" lIns="0" bIns="0" rIns="0">
              <a:spAutoFit/>
            </a:bodyPr>
            <a:lstStyle/>
            <a:p>
              <a:pPr algn="ctr">
                <a:lnSpc>
                  <a:spcPts val="3759"/>
                </a:lnSpc>
                <a:spcBef>
                  <a:spcPct val="0"/>
                </a:spcBef>
              </a:pPr>
              <a:r>
                <a:rPr lang="en-US" sz="2506">
                  <a:solidFill>
                    <a:srgbClr val="FF811A"/>
                  </a:solidFill>
                  <a:latin typeface="윤고딕 Semi-Bold"/>
                </a:rPr>
                <a:t>WeatherSearchService.java</a:t>
              </a:r>
            </a:p>
          </p:txBody>
        </p:sp>
        <p:sp>
          <p:nvSpPr>
            <p:cNvPr name="TextBox 6" id="6"/>
            <p:cNvSpPr txBox="true"/>
            <p:nvPr/>
          </p:nvSpPr>
          <p:spPr>
            <a:xfrm rot="0">
              <a:off x="337414" y="465383"/>
              <a:ext cx="6160128" cy="497150"/>
            </a:xfrm>
            <a:prstGeom prst="rect">
              <a:avLst/>
            </a:prstGeom>
          </p:spPr>
          <p:txBody>
            <a:bodyPr anchor="t" rtlCol="false" tIns="0" lIns="0" bIns="0" rIns="0">
              <a:spAutoFit/>
            </a:bodyPr>
            <a:lstStyle/>
            <a:p>
              <a:pPr algn="ctr">
                <a:lnSpc>
                  <a:spcPts val="3132"/>
                </a:lnSpc>
                <a:spcBef>
                  <a:spcPct val="0"/>
                </a:spcBef>
              </a:pPr>
              <a:r>
                <a:rPr lang="en-US" sz="2088">
                  <a:solidFill>
                    <a:srgbClr val="000000"/>
                  </a:solidFill>
                  <a:latin typeface="윤고딕 Bold"/>
                  <a:ea typeface="윤고딕 Bold"/>
                </a:rPr>
                <a:t>기상청 api에 요청한 값을 받아옴</a:t>
              </a:r>
            </a:p>
          </p:txBody>
        </p:sp>
      </p:gr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7558788" y="1333500"/>
            <a:ext cx="9168080" cy="8737102"/>
          </a:xfrm>
          <a:custGeom>
            <a:avLst/>
            <a:gdLst/>
            <a:ahLst/>
            <a:cxnLst/>
            <a:rect r="r" b="b" t="t" l="l"/>
            <a:pathLst>
              <a:path h="8737102" w="9168080">
                <a:moveTo>
                  <a:pt x="0" y="0"/>
                </a:moveTo>
                <a:lnTo>
                  <a:pt x="9168080" y="0"/>
                </a:lnTo>
                <a:lnTo>
                  <a:pt x="9168080" y="8737102"/>
                </a:lnTo>
                <a:lnTo>
                  <a:pt x="0" y="8737102"/>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887995" y="3034065"/>
            <a:ext cx="6115618" cy="4218870"/>
            <a:chOff x="0" y="0"/>
            <a:chExt cx="8154157" cy="5625159"/>
          </a:xfrm>
        </p:grpSpPr>
        <p:sp>
          <p:nvSpPr>
            <p:cNvPr name="TextBox 5" id="5"/>
            <p:cNvSpPr txBox="true"/>
            <p:nvPr/>
          </p:nvSpPr>
          <p:spPr>
            <a:xfrm rot="0">
              <a:off x="0" y="-76200"/>
              <a:ext cx="8154157" cy="632771"/>
            </a:xfrm>
            <a:prstGeom prst="rect">
              <a:avLst/>
            </a:prstGeom>
          </p:spPr>
          <p:txBody>
            <a:bodyPr anchor="t" rtlCol="false" tIns="0" lIns="0" bIns="0" rIns="0">
              <a:spAutoFit/>
            </a:bodyPr>
            <a:lstStyle/>
            <a:p>
              <a:pPr algn="ctr">
                <a:lnSpc>
                  <a:spcPts val="4004"/>
                </a:lnSpc>
                <a:spcBef>
                  <a:spcPct val="0"/>
                </a:spcBef>
              </a:pPr>
              <a:r>
                <a:rPr lang="en-US" sz="2669">
                  <a:solidFill>
                    <a:srgbClr val="FF811A"/>
                  </a:solidFill>
                  <a:latin typeface="윤고딕 Semi-Bold"/>
                </a:rPr>
                <a:t>WeatherSearchServiceImpl.java</a:t>
              </a:r>
            </a:p>
          </p:txBody>
        </p:sp>
        <p:sp>
          <p:nvSpPr>
            <p:cNvPr name="TextBox 6" id="6"/>
            <p:cNvSpPr txBox="true"/>
            <p:nvPr/>
          </p:nvSpPr>
          <p:spPr>
            <a:xfrm rot="0">
              <a:off x="275591" y="489896"/>
              <a:ext cx="7602976" cy="5135264"/>
            </a:xfrm>
            <a:prstGeom prst="rect">
              <a:avLst/>
            </a:prstGeom>
          </p:spPr>
          <p:txBody>
            <a:bodyPr anchor="t" rtlCol="false" tIns="0" lIns="0" bIns="0" rIns="0">
              <a:spAutoFit/>
            </a:bodyPr>
            <a:lstStyle/>
            <a:p>
              <a:pPr algn="ctr">
                <a:lnSpc>
                  <a:spcPts val="3336"/>
                </a:lnSpc>
                <a:spcBef>
                  <a:spcPct val="0"/>
                </a:spcBef>
              </a:pPr>
              <a:r>
                <a:rPr lang="en-US" sz="2224">
                  <a:solidFill>
                    <a:srgbClr val="000000"/>
                  </a:solidFill>
                  <a:latin typeface="윤고딕 Bold"/>
                  <a:ea typeface="윤고딕 Bold"/>
                </a:rPr>
                <a:t>searchWeatherList로 기상청 API 요청</a:t>
              </a:r>
            </a:p>
            <a:p>
              <a:pPr algn="ctr">
                <a:lnSpc>
                  <a:spcPts val="3336"/>
                </a:lnSpc>
                <a:spcBef>
                  <a:spcPct val="0"/>
                </a:spcBef>
              </a:pPr>
            </a:p>
            <a:p>
              <a:pPr algn="ctr">
                <a:lnSpc>
                  <a:spcPts val="3336"/>
                </a:lnSpc>
                <a:spcBef>
                  <a:spcPct val="0"/>
                </a:spcBef>
              </a:pPr>
              <a:r>
                <a:rPr lang="en-US" sz="2224">
                  <a:solidFill>
                    <a:srgbClr val="000000"/>
                  </a:solidFill>
                  <a:latin typeface="윤고딕 Bold"/>
                  <a:ea typeface="윤고딕 Bold"/>
                </a:rPr>
                <a:t>getWeatherInfo로 응답을 받아옴</a:t>
              </a:r>
            </a:p>
            <a:p>
              <a:pPr algn="ctr">
                <a:lnSpc>
                  <a:spcPts val="3336"/>
                </a:lnSpc>
                <a:spcBef>
                  <a:spcPct val="0"/>
                </a:spcBef>
              </a:pPr>
            </a:p>
            <a:p>
              <a:pPr algn="ctr">
                <a:lnSpc>
                  <a:spcPts val="3336"/>
                </a:lnSpc>
                <a:spcBef>
                  <a:spcPct val="0"/>
                </a:spcBef>
              </a:pPr>
              <a:r>
                <a:rPr lang="en-US" sz="2224">
                  <a:solidFill>
                    <a:srgbClr val="000000"/>
                  </a:solidFill>
                  <a:latin typeface="윤고딕 Bold"/>
                  <a:ea typeface="윤고딕 Bold"/>
                </a:rPr>
                <a:t>ObjectMapper를 사용하여 </a:t>
              </a:r>
            </a:p>
            <a:p>
              <a:pPr algn="ctr">
                <a:lnSpc>
                  <a:spcPts val="3336"/>
                </a:lnSpc>
                <a:spcBef>
                  <a:spcPct val="0"/>
                </a:spcBef>
              </a:pPr>
              <a:r>
                <a:rPr lang="en-US" sz="2224">
                  <a:solidFill>
                    <a:srgbClr val="000000"/>
                  </a:solidFill>
                  <a:latin typeface="윤고딕 Bold"/>
                  <a:ea typeface="윤고딕 Bold"/>
                </a:rPr>
                <a:t>WeatherSearchResultVO 객체로 변환</a:t>
              </a:r>
            </a:p>
            <a:p>
              <a:pPr algn="ctr">
                <a:lnSpc>
                  <a:spcPts val="3336"/>
                </a:lnSpc>
                <a:spcBef>
                  <a:spcPct val="0"/>
                </a:spcBef>
              </a:pPr>
            </a:p>
            <a:p>
              <a:pPr algn="ctr">
                <a:lnSpc>
                  <a:spcPts val="3336"/>
                </a:lnSpc>
                <a:spcBef>
                  <a:spcPct val="0"/>
                </a:spcBef>
              </a:pPr>
              <a:r>
                <a:rPr lang="en-US" sz="2224">
                  <a:solidFill>
                    <a:srgbClr val="000000"/>
                  </a:solidFill>
                  <a:ea typeface="윤고딕 Bold"/>
                </a:rPr>
                <a:t>필요한 날씨 데이터를 </a:t>
              </a:r>
            </a:p>
            <a:p>
              <a:pPr algn="ctr">
                <a:lnSpc>
                  <a:spcPts val="3336"/>
                </a:lnSpc>
                <a:spcBef>
                  <a:spcPct val="0"/>
                </a:spcBef>
              </a:pPr>
              <a:r>
                <a:rPr lang="en-US" sz="2224">
                  <a:solidFill>
                    <a:srgbClr val="000000"/>
                  </a:solidFill>
                  <a:latin typeface="윤고딕 Bold"/>
                  <a:ea typeface="윤고딕 Bold"/>
                </a:rPr>
                <a:t>WeatherInfoVO 객체 리스트로 반환</a:t>
              </a: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sp>
        <p:nvSpPr>
          <p:cNvPr name="TextBox 2" id="2"/>
          <p:cNvSpPr txBox="true"/>
          <p:nvPr/>
        </p:nvSpPr>
        <p:spPr>
          <a:xfrm rot="0">
            <a:off x="1028700" y="284388"/>
            <a:ext cx="16230600"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목차</a:t>
            </a:r>
          </a:p>
        </p:txBody>
      </p:sp>
      <p:sp>
        <p:nvSpPr>
          <p:cNvPr name="TextBox 3" id="3"/>
          <p:cNvSpPr txBox="true"/>
          <p:nvPr/>
        </p:nvSpPr>
        <p:spPr>
          <a:xfrm rot="0">
            <a:off x="8099256" y="3229082"/>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ea typeface="윤고딕 Semi-Bold"/>
              </a:rPr>
              <a:t>프로젝트 구현 내용, 훈련 내용과의 관련성</a:t>
            </a:r>
          </a:p>
        </p:txBody>
      </p:sp>
      <p:sp>
        <p:nvSpPr>
          <p:cNvPr name="TextBox 4" id="4"/>
          <p:cNvSpPr txBox="true"/>
          <p:nvPr/>
        </p:nvSpPr>
        <p:spPr>
          <a:xfrm rot="0">
            <a:off x="8099256" y="4465824"/>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ea typeface="윤고딕 Semi-Bold"/>
              </a:rPr>
              <a:t>패키지 분리, 개발 환경</a:t>
            </a:r>
          </a:p>
        </p:txBody>
      </p:sp>
      <p:sp>
        <p:nvSpPr>
          <p:cNvPr name="TextBox 5" id="5"/>
          <p:cNvSpPr txBox="true"/>
          <p:nvPr/>
        </p:nvSpPr>
        <p:spPr>
          <a:xfrm rot="0">
            <a:off x="8099256" y="5760262"/>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ea typeface="윤고딕 Semi-Bold"/>
              </a:rPr>
              <a:t>기대 효과</a:t>
            </a:r>
          </a:p>
        </p:txBody>
      </p:sp>
      <p:sp>
        <p:nvSpPr>
          <p:cNvPr name="TextBox 6" id="6"/>
          <p:cNvSpPr txBox="true"/>
          <p:nvPr/>
        </p:nvSpPr>
        <p:spPr>
          <a:xfrm rot="0">
            <a:off x="8099256" y="7045176"/>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ea typeface="윤고딕 Semi-Bold"/>
              </a:rPr>
              <a:t>팀 구성도 및 역할, 프로젝트 일정표</a:t>
            </a:r>
          </a:p>
        </p:txBody>
      </p:sp>
      <p:sp>
        <p:nvSpPr>
          <p:cNvPr name="TextBox 7" id="7"/>
          <p:cNvSpPr txBox="true"/>
          <p:nvPr/>
        </p:nvSpPr>
        <p:spPr>
          <a:xfrm rot="0">
            <a:off x="8099256" y="1980078"/>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ea typeface="윤고딕 Semi-Bold"/>
              </a:rPr>
              <a:t>주제, 주제 선정 이유</a:t>
            </a:r>
          </a:p>
        </p:txBody>
      </p:sp>
      <p:sp>
        <p:nvSpPr>
          <p:cNvPr name="TextBox 8" id="8"/>
          <p:cNvSpPr txBox="true"/>
          <p:nvPr/>
        </p:nvSpPr>
        <p:spPr>
          <a:xfrm rot="0">
            <a:off x="1028700" y="1818742"/>
            <a:ext cx="5801205"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프로젝트 주제 및 선정 배경 </a:t>
            </a:r>
          </a:p>
        </p:txBody>
      </p:sp>
      <p:sp>
        <p:nvSpPr>
          <p:cNvPr name="AutoShape 9" id="9"/>
          <p:cNvSpPr/>
          <p:nvPr/>
        </p:nvSpPr>
        <p:spPr>
          <a:xfrm>
            <a:off x="1028700" y="2747375"/>
            <a:ext cx="16230600" cy="0"/>
          </a:xfrm>
          <a:prstGeom prst="line">
            <a:avLst/>
          </a:prstGeom>
          <a:ln cap="flat" w="38100">
            <a:solidFill>
              <a:srgbClr val="FF811A"/>
            </a:solidFill>
            <a:prstDash val="solid"/>
            <a:headEnd type="none" len="sm" w="sm"/>
            <a:tailEnd type="none" len="sm" w="sm"/>
          </a:ln>
        </p:spPr>
      </p:sp>
      <p:sp>
        <p:nvSpPr>
          <p:cNvPr name="TextBox 10" id="10"/>
          <p:cNvSpPr txBox="true"/>
          <p:nvPr/>
        </p:nvSpPr>
        <p:spPr>
          <a:xfrm rot="0">
            <a:off x="1028700" y="3057552"/>
            <a:ext cx="3176121"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프로젝트 개요</a:t>
            </a:r>
          </a:p>
        </p:txBody>
      </p:sp>
      <p:sp>
        <p:nvSpPr>
          <p:cNvPr name="AutoShape 11" id="11"/>
          <p:cNvSpPr/>
          <p:nvPr/>
        </p:nvSpPr>
        <p:spPr>
          <a:xfrm>
            <a:off x="1028700" y="3986307"/>
            <a:ext cx="16230600" cy="0"/>
          </a:xfrm>
          <a:prstGeom prst="line">
            <a:avLst/>
          </a:prstGeom>
          <a:ln cap="flat" w="38100">
            <a:solidFill>
              <a:srgbClr val="FF811A"/>
            </a:solidFill>
            <a:prstDash val="solid"/>
            <a:headEnd type="none" len="sm" w="sm"/>
            <a:tailEnd type="none" len="sm" w="sm"/>
          </a:ln>
        </p:spPr>
      </p:sp>
      <p:sp>
        <p:nvSpPr>
          <p:cNvPr name="TextBox 12" id="12"/>
          <p:cNvSpPr txBox="true"/>
          <p:nvPr/>
        </p:nvSpPr>
        <p:spPr>
          <a:xfrm rot="0">
            <a:off x="1028700" y="4300632"/>
            <a:ext cx="3176121"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프로젝트 구조</a:t>
            </a:r>
          </a:p>
        </p:txBody>
      </p:sp>
      <p:sp>
        <p:nvSpPr>
          <p:cNvPr name="AutoShape 13" id="13"/>
          <p:cNvSpPr/>
          <p:nvPr/>
        </p:nvSpPr>
        <p:spPr>
          <a:xfrm>
            <a:off x="1028700" y="5233121"/>
            <a:ext cx="16230600" cy="0"/>
          </a:xfrm>
          <a:prstGeom prst="line">
            <a:avLst/>
          </a:prstGeom>
          <a:ln cap="flat" w="38100">
            <a:solidFill>
              <a:srgbClr val="FF811A"/>
            </a:solidFill>
            <a:prstDash val="solid"/>
            <a:headEnd type="none" len="sm" w="sm"/>
            <a:tailEnd type="none" len="sm" w="sm"/>
          </a:ln>
        </p:spPr>
      </p:sp>
      <p:sp>
        <p:nvSpPr>
          <p:cNvPr name="TextBox 14" id="14"/>
          <p:cNvSpPr txBox="true"/>
          <p:nvPr/>
        </p:nvSpPr>
        <p:spPr>
          <a:xfrm rot="0">
            <a:off x="1028700" y="5595071"/>
            <a:ext cx="3176121"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기대 효과</a:t>
            </a:r>
          </a:p>
        </p:txBody>
      </p:sp>
      <p:sp>
        <p:nvSpPr>
          <p:cNvPr name="TextBox 15" id="15"/>
          <p:cNvSpPr txBox="true"/>
          <p:nvPr/>
        </p:nvSpPr>
        <p:spPr>
          <a:xfrm rot="0">
            <a:off x="16599157" y="1980078"/>
            <a:ext cx="27447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3</a:t>
            </a:r>
          </a:p>
        </p:txBody>
      </p:sp>
      <p:sp>
        <p:nvSpPr>
          <p:cNvPr name="TextBox 16" id="16"/>
          <p:cNvSpPr txBox="true"/>
          <p:nvPr/>
        </p:nvSpPr>
        <p:spPr>
          <a:xfrm rot="0">
            <a:off x="16599157" y="3229082"/>
            <a:ext cx="27447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5</a:t>
            </a:r>
          </a:p>
        </p:txBody>
      </p:sp>
      <p:sp>
        <p:nvSpPr>
          <p:cNvPr name="TextBox 17" id="17"/>
          <p:cNvSpPr txBox="true"/>
          <p:nvPr/>
        </p:nvSpPr>
        <p:spPr>
          <a:xfrm rot="0">
            <a:off x="16599157" y="4465824"/>
            <a:ext cx="27447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8</a:t>
            </a:r>
          </a:p>
        </p:txBody>
      </p:sp>
      <p:sp>
        <p:nvSpPr>
          <p:cNvPr name="TextBox 18" id="18"/>
          <p:cNvSpPr txBox="true"/>
          <p:nvPr/>
        </p:nvSpPr>
        <p:spPr>
          <a:xfrm rot="0">
            <a:off x="16599157" y="5760262"/>
            <a:ext cx="43065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10</a:t>
            </a:r>
          </a:p>
        </p:txBody>
      </p:sp>
      <p:sp>
        <p:nvSpPr>
          <p:cNvPr name="AutoShape 19" id="19"/>
          <p:cNvSpPr/>
          <p:nvPr/>
        </p:nvSpPr>
        <p:spPr>
          <a:xfrm>
            <a:off x="1028700" y="6518035"/>
            <a:ext cx="16230600" cy="0"/>
          </a:xfrm>
          <a:prstGeom prst="line">
            <a:avLst/>
          </a:prstGeom>
          <a:ln cap="flat" w="38100">
            <a:solidFill>
              <a:srgbClr val="FF811A"/>
            </a:solidFill>
            <a:prstDash val="solid"/>
            <a:headEnd type="none" len="sm" w="sm"/>
            <a:tailEnd type="none" len="sm" w="sm"/>
          </a:ln>
        </p:spPr>
      </p:sp>
      <p:sp>
        <p:nvSpPr>
          <p:cNvPr name="TextBox 20" id="20"/>
          <p:cNvSpPr txBox="true"/>
          <p:nvPr/>
        </p:nvSpPr>
        <p:spPr>
          <a:xfrm rot="0">
            <a:off x="1028700" y="6879985"/>
            <a:ext cx="4185456"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팀 구성 및 일정</a:t>
            </a:r>
          </a:p>
        </p:txBody>
      </p:sp>
      <p:sp>
        <p:nvSpPr>
          <p:cNvPr name="TextBox 21" id="21"/>
          <p:cNvSpPr txBox="true"/>
          <p:nvPr/>
        </p:nvSpPr>
        <p:spPr>
          <a:xfrm rot="0">
            <a:off x="16599157" y="7045176"/>
            <a:ext cx="43065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11</a:t>
            </a:r>
          </a:p>
        </p:txBody>
      </p:sp>
      <p:sp>
        <p:nvSpPr>
          <p:cNvPr name="TextBox 22" id="22"/>
          <p:cNvSpPr txBox="true"/>
          <p:nvPr/>
        </p:nvSpPr>
        <p:spPr>
          <a:xfrm rot="0">
            <a:off x="8099256" y="8137216"/>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ea typeface="윤고딕 Semi-Bold"/>
              </a:rPr>
              <a:t>코드 분석, 시연 영상</a:t>
            </a:r>
          </a:p>
        </p:txBody>
      </p:sp>
      <p:sp>
        <p:nvSpPr>
          <p:cNvPr name="AutoShape 23" id="23"/>
          <p:cNvSpPr/>
          <p:nvPr/>
        </p:nvSpPr>
        <p:spPr>
          <a:xfrm>
            <a:off x="1028700" y="7610074"/>
            <a:ext cx="16230600" cy="0"/>
          </a:xfrm>
          <a:prstGeom prst="line">
            <a:avLst/>
          </a:prstGeom>
          <a:ln cap="flat" w="38100">
            <a:solidFill>
              <a:srgbClr val="FF811A"/>
            </a:solidFill>
            <a:prstDash val="solid"/>
            <a:headEnd type="none" len="sm" w="sm"/>
            <a:tailEnd type="none" len="sm" w="sm"/>
          </a:ln>
        </p:spPr>
      </p:sp>
      <p:sp>
        <p:nvSpPr>
          <p:cNvPr name="TextBox 24" id="24"/>
          <p:cNvSpPr txBox="true"/>
          <p:nvPr/>
        </p:nvSpPr>
        <p:spPr>
          <a:xfrm rot="0">
            <a:off x="1028700" y="7972024"/>
            <a:ext cx="4185456"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프로젝트 수행 결과</a:t>
            </a:r>
          </a:p>
        </p:txBody>
      </p:sp>
      <p:sp>
        <p:nvSpPr>
          <p:cNvPr name="TextBox 25" id="25"/>
          <p:cNvSpPr txBox="true"/>
          <p:nvPr/>
        </p:nvSpPr>
        <p:spPr>
          <a:xfrm rot="0">
            <a:off x="16599157" y="8137216"/>
            <a:ext cx="43065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13</a:t>
            </a:r>
          </a:p>
        </p:txBody>
      </p:sp>
      <p:sp>
        <p:nvSpPr>
          <p:cNvPr name="TextBox 26" id="26"/>
          <p:cNvSpPr txBox="true"/>
          <p:nvPr/>
        </p:nvSpPr>
        <p:spPr>
          <a:xfrm rot="0">
            <a:off x="8099256" y="9165916"/>
            <a:ext cx="8499902"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ea typeface="윤고딕 Semi-Bold"/>
              </a:rPr>
              <a:t>자체 평가 및 의견</a:t>
            </a:r>
          </a:p>
        </p:txBody>
      </p:sp>
      <p:sp>
        <p:nvSpPr>
          <p:cNvPr name="AutoShape 27" id="27"/>
          <p:cNvSpPr/>
          <p:nvPr/>
        </p:nvSpPr>
        <p:spPr>
          <a:xfrm>
            <a:off x="1028700" y="8638774"/>
            <a:ext cx="16230600" cy="0"/>
          </a:xfrm>
          <a:prstGeom prst="line">
            <a:avLst/>
          </a:prstGeom>
          <a:ln cap="flat" w="38100">
            <a:solidFill>
              <a:srgbClr val="FF811A"/>
            </a:solidFill>
            <a:prstDash val="solid"/>
            <a:headEnd type="none" len="sm" w="sm"/>
            <a:tailEnd type="none" len="sm" w="sm"/>
          </a:ln>
        </p:spPr>
      </p:sp>
      <p:sp>
        <p:nvSpPr>
          <p:cNvPr name="TextBox 28" id="28"/>
          <p:cNvSpPr txBox="true"/>
          <p:nvPr/>
        </p:nvSpPr>
        <p:spPr>
          <a:xfrm rot="0">
            <a:off x="1028700" y="9000724"/>
            <a:ext cx="4185456" cy="551489"/>
          </a:xfrm>
          <a:prstGeom prst="rect">
            <a:avLst/>
          </a:prstGeom>
        </p:spPr>
        <p:txBody>
          <a:bodyPr anchor="t" rtlCol="false" tIns="0" lIns="0" bIns="0" rIns="0">
            <a:spAutoFit/>
          </a:bodyPr>
          <a:lstStyle/>
          <a:p>
            <a:pPr algn="l" marL="0" indent="0" lvl="0">
              <a:lnSpc>
                <a:spcPts val="4231"/>
              </a:lnSpc>
              <a:spcBef>
                <a:spcPct val="0"/>
              </a:spcBef>
            </a:pPr>
            <a:r>
              <a:rPr lang="en-US" sz="3525">
                <a:solidFill>
                  <a:srgbClr val="FF811A"/>
                </a:solidFill>
                <a:ea typeface="TDTD평고딕"/>
              </a:rPr>
              <a:t>자체평가 및 의견</a:t>
            </a:r>
          </a:p>
        </p:txBody>
      </p:sp>
      <p:sp>
        <p:nvSpPr>
          <p:cNvPr name="TextBox 29" id="29"/>
          <p:cNvSpPr txBox="true"/>
          <p:nvPr/>
        </p:nvSpPr>
        <p:spPr>
          <a:xfrm rot="0">
            <a:off x="16599157" y="9165916"/>
            <a:ext cx="430650" cy="386298"/>
          </a:xfrm>
          <a:prstGeom prst="rect">
            <a:avLst/>
          </a:prstGeom>
        </p:spPr>
        <p:txBody>
          <a:bodyPr anchor="t" rtlCol="false" tIns="0" lIns="0" bIns="0" rIns="0">
            <a:spAutoFit/>
          </a:bodyPr>
          <a:lstStyle/>
          <a:p>
            <a:pPr algn="l" marL="0" indent="0" lvl="0">
              <a:lnSpc>
                <a:spcPts val="3167"/>
              </a:lnSpc>
              <a:spcBef>
                <a:spcPct val="0"/>
              </a:spcBef>
            </a:pPr>
            <a:r>
              <a:rPr lang="en-US" sz="2262">
                <a:solidFill>
                  <a:srgbClr val="000000"/>
                </a:solidFill>
                <a:latin typeface="윤고딕 Semi-Bold"/>
              </a:rPr>
              <a:t>26</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452030" y="3241038"/>
            <a:ext cx="15383941" cy="3804924"/>
            <a:chOff x="0" y="0"/>
            <a:chExt cx="20511921" cy="5073232"/>
          </a:xfrm>
        </p:grpSpPr>
        <p:sp>
          <p:nvSpPr>
            <p:cNvPr name="Freeform 3" id="3"/>
            <p:cNvSpPr/>
            <p:nvPr/>
          </p:nvSpPr>
          <p:spPr>
            <a:xfrm flipH="false" flipV="false" rot="0">
              <a:off x="0" y="0"/>
              <a:ext cx="11025580" cy="5073232"/>
            </a:xfrm>
            <a:custGeom>
              <a:avLst/>
              <a:gdLst/>
              <a:ahLst/>
              <a:cxnLst/>
              <a:rect r="r" b="b" t="t" l="l"/>
              <a:pathLst>
                <a:path h="5073232" w="11025580">
                  <a:moveTo>
                    <a:pt x="0" y="0"/>
                  </a:moveTo>
                  <a:lnTo>
                    <a:pt x="11025580" y="0"/>
                  </a:lnTo>
                  <a:lnTo>
                    <a:pt x="11025580" y="5073232"/>
                  </a:lnTo>
                  <a:lnTo>
                    <a:pt x="0" y="5073232"/>
                  </a:lnTo>
                  <a:lnTo>
                    <a:pt x="0" y="0"/>
                  </a:lnTo>
                  <a:close/>
                </a:path>
              </a:pathLst>
            </a:custGeom>
            <a:blipFill>
              <a:blip r:embed="rId2"/>
              <a:stretch>
                <a:fillRect l="0" t="0" r="0" b="0"/>
              </a:stretch>
            </a:blipFill>
          </p:spPr>
        </p:sp>
        <p:sp>
          <p:nvSpPr>
            <p:cNvPr name="Freeform 4" id="4"/>
            <p:cNvSpPr/>
            <p:nvPr/>
          </p:nvSpPr>
          <p:spPr>
            <a:xfrm flipH="false" flipV="false" rot="0">
              <a:off x="11665561" y="0"/>
              <a:ext cx="8846360" cy="5073232"/>
            </a:xfrm>
            <a:custGeom>
              <a:avLst/>
              <a:gdLst/>
              <a:ahLst/>
              <a:cxnLst/>
              <a:rect r="r" b="b" t="t" l="l"/>
              <a:pathLst>
                <a:path h="5073232" w="8846360">
                  <a:moveTo>
                    <a:pt x="0" y="0"/>
                  </a:moveTo>
                  <a:lnTo>
                    <a:pt x="8846360" y="0"/>
                  </a:lnTo>
                  <a:lnTo>
                    <a:pt x="8846360" y="5073232"/>
                  </a:lnTo>
                  <a:lnTo>
                    <a:pt x="0" y="5073232"/>
                  </a:lnTo>
                  <a:lnTo>
                    <a:pt x="0" y="0"/>
                  </a:lnTo>
                  <a:close/>
                </a:path>
              </a:pathLst>
            </a:custGeom>
            <a:blipFill>
              <a:blip r:embed="rId3"/>
              <a:stretch>
                <a:fillRect l="0" t="0" r="0" b="0"/>
              </a:stretch>
            </a:blipFill>
          </p:spPr>
        </p:sp>
      </p:grpSp>
      <p:sp>
        <p:nvSpPr>
          <p:cNvPr name="TextBox 5" id="5"/>
          <p:cNvSpPr txBox="true"/>
          <p:nvPr/>
        </p:nvSpPr>
        <p:spPr>
          <a:xfrm rot="0">
            <a:off x="721852" y="48200"/>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6" id="6"/>
          <p:cNvGrpSpPr/>
          <p:nvPr/>
        </p:nvGrpSpPr>
        <p:grpSpPr>
          <a:xfrm rot="0">
            <a:off x="5769173" y="7482174"/>
            <a:ext cx="7121736" cy="1080333"/>
            <a:chOff x="0" y="0"/>
            <a:chExt cx="9495649" cy="1440444"/>
          </a:xfrm>
        </p:grpSpPr>
        <p:sp>
          <p:nvSpPr>
            <p:cNvPr name="TextBox 7" id="7"/>
            <p:cNvSpPr txBox="true"/>
            <p:nvPr/>
          </p:nvSpPr>
          <p:spPr>
            <a:xfrm rot="0">
              <a:off x="312995" y="-76200"/>
              <a:ext cx="9105412"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WeatherInfoSearchInterface.java</a:t>
              </a:r>
            </a:p>
          </p:txBody>
        </p:sp>
        <p:sp>
          <p:nvSpPr>
            <p:cNvPr name="TextBox 8" id="8"/>
            <p:cNvSpPr txBox="true"/>
            <p:nvPr/>
          </p:nvSpPr>
          <p:spPr>
            <a:xfrm rot="0">
              <a:off x="0" y="418096"/>
              <a:ext cx="9495649" cy="1022348"/>
            </a:xfrm>
            <a:prstGeom prst="rect">
              <a:avLst/>
            </a:prstGeom>
          </p:spPr>
          <p:txBody>
            <a:bodyPr anchor="t" rtlCol="false" tIns="0" lIns="0" bIns="0" rIns="0">
              <a:spAutoFit/>
            </a:bodyPr>
            <a:lstStyle/>
            <a:p>
              <a:pPr algn="ctr">
                <a:lnSpc>
                  <a:spcPts val="3000"/>
                </a:lnSpc>
                <a:spcBef>
                  <a:spcPct val="0"/>
                </a:spcBef>
              </a:pPr>
              <a:r>
                <a:rPr lang="en-US" sz="2000">
                  <a:solidFill>
                    <a:srgbClr val="000000"/>
                  </a:solidFill>
                  <a:latin typeface="윤고딕 Bold"/>
                  <a:ea typeface="윤고딕 Bold"/>
                </a:rPr>
                <a:t>URL을 통해 GET 요청을 보내고, 응답 바디를 읽어오는 기능</a:t>
              </a:r>
            </a:p>
            <a:p>
              <a:pPr algn="ctr">
                <a:lnSpc>
                  <a:spcPts val="3000"/>
                </a:lnSpc>
                <a:spcBef>
                  <a:spcPct val="0"/>
                </a:spcBef>
              </a:pPr>
              <a:r>
                <a:rPr lang="en-US" sz="2000">
                  <a:solidFill>
                    <a:srgbClr val="000000"/>
                  </a:solidFill>
                  <a:ea typeface="윤고딕 Bold"/>
                </a:rPr>
                <a:t>요청에 실패했을 시 오류처리기능</a:t>
              </a: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8494111" y="1657061"/>
            <a:ext cx="7913300" cy="6972879"/>
          </a:xfrm>
          <a:custGeom>
            <a:avLst/>
            <a:gdLst/>
            <a:ahLst/>
            <a:cxnLst/>
            <a:rect r="r" b="b" t="t" l="l"/>
            <a:pathLst>
              <a:path h="6972879" w="7913300">
                <a:moveTo>
                  <a:pt x="0" y="0"/>
                </a:moveTo>
                <a:lnTo>
                  <a:pt x="7913300" y="0"/>
                </a:lnTo>
                <a:lnTo>
                  <a:pt x="7913300" y="6972878"/>
                </a:lnTo>
                <a:lnTo>
                  <a:pt x="0" y="6972878"/>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270830" y="4408170"/>
            <a:ext cx="6100302" cy="1470659"/>
            <a:chOff x="0" y="0"/>
            <a:chExt cx="8133736" cy="1960879"/>
          </a:xfrm>
        </p:grpSpPr>
        <p:sp>
          <p:nvSpPr>
            <p:cNvPr name="TextBox 5" id="5"/>
            <p:cNvSpPr txBox="true"/>
            <p:nvPr/>
          </p:nvSpPr>
          <p:spPr>
            <a:xfrm rot="0">
              <a:off x="794284" y="-76200"/>
              <a:ext cx="6545169"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ChangeValueVO</a:t>
              </a:r>
            </a:p>
          </p:txBody>
        </p:sp>
        <p:sp>
          <p:nvSpPr>
            <p:cNvPr name="TextBox 6" id="6"/>
            <p:cNvSpPr txBox="true"/>
            <p:nvPr/>
          </p:nvSpPr>
          <p:spPr>
            <a:xfrm rot="0">
              <a:off x="0" y="443229"/>
              <a:ext cx="8133736" cy="1517650"/>
            </a:xfrm>
            <a:prstGeom prst="rect">
              <a:avLst/>
            </a:prstGeom>
          </p:spPr>
          <p:txBody>
            <a:bodyPr anchor="t" rtlCol="false" tIns="0" lIns="0" bIns="0" rIns="0">
              <a:spAutoFit/>
            </a:bodyPr>
            <a:lstStyle/>
            <a:p>
              <a:pPr algn="ctr">
                <a:lnSpc>
                  <a:spcPts val="3000"/>
                </a:lnSpc>
              </a:pPr>
              <a:r>
                <a:rPr lang="en-US" sz="2000">
                  <a:solidFill>
                    <a:srgbClr val="000000"/>
                  </a:solidFill>
                  <a:latin typeface="윤고딕 Bold"/>
                  <a:ea typeface="윤고딕 Bold"/>
                </a:rPr>
                <a:t>기상청 API에 요청할 때</a:t>
              </a:r>
            </a:p>
            <a:p>
              <a:pPr algn="ctr">
                <a:lnSpc>
                  <a:spcPts val="3000"/>
                </a:lnSpc>
              </a:pPr>
              <a:r>
                <a:rPr lang="en-US" sz="2000">
                  <a:solidFill>
                    <a:srgbClr val="000000"/>
                  </a:solidFill>
                  <a:ea typeface="윤고딕 Bold"/>
                </a:rPr>
                <a:t>필요한 날짜와 시간을 사용자에게 입력을 받지 않고</a:t>
              </a:r>
            </a:p>
            <a:p>
              <a:pPr algn="ctr">
                <a:lnSpc>
                  <a:spcPts val="3000"/>
                </a:lnSpc>
                <a:spcBef>
                  <a:spcPct val="0"/>
                </a:spcBef>
              </a:pPr>
              <a:r>
                <a:rPr lang="en-US" sz="2000">
                  <a:solidFill>
                    <a:srgbClr val="000000"/>
                  </a:solidFill>
                  <a:ea typeface="윤고딕 Bold"/>
                </a:rPr>
                <a:t>현재 시간으로 셋팅하는 기능</a:t>
              </a: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7556632" y="1333500"/>
            <a:ext cx="9387211" cy="8694939"/>
          </a:xfrm>
          <a:custGeom>
            <a:avLst/>
            <a:gdLst/>
            <a:ahLst/>
            <a:cxnLst/>
            <a:rect r="r" b="b" t="t" l="l"/>
            <a:pathLst>
              <a:path h="8694939" w="9387211">
                <a:moveTo>
                  <a:pt x="0" y="0"/>
                </a:moveTo>
                <a:lnTo>
                  <a:pt x="9387211" y="0"/>
                </a:lnTo>
                <a:lnTo>
                  <a:pt x="9387211" y="8694939"/>
                </a:lnTo>
                <a:lnTo>
                  <a:pt x="0" y="8694939"/>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515912" y="4408170"/>
            <a:ext cx="6596957" cy="1470659"/>
            <a:chOff x="0" y="0"/>
            <a:chExt cx="8795943" cy="1960879"/>
          </a:xfrm>
        </p:grpSpPr>
        <p:sp>
          <p:nvSpPr>
            <p:cNvPr name="TextBox 5" id="5"/>
            <p:cNvSpPr txBox="true"/>
            <p:nvPr/>
          </p:nvSpPr>
          <p:spPr>
            <a:xfrm rot="0">
              <a:off x="1125387" y="-76200"/>
              <a:ext cx="6545169"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WeatherInfoVO.java</a:t>
              </a:r>
            </a:p>
          </p:txBody>
        </p:sp>
        <p:sp>
          <p:nvSpPr>
            <p:cNvPr name="TextBox 6" id="6"/>
            <p:cNvSpPr txBox="true"/>
            <p:nvPr/>
          </p:nvSpPr>
          <p:spPr>
            <a:xfrm rot="0">
              <a:off x="0" y="443229"/>
              <a:ext cx="8795943" cy="1517650"/>
            </a:xfrm>
            <a:prstGeom prst="rect">
              <a:avLst/>
            </a:prstGeom>
          </p:spPr>
          <p:txBody>
            <a:bodyPr anchor="t" rtlCol="false" tIns="0" lIns="0" bIns="0" rIns="0">
              <a:spAutoFit/>
            </a:bodyPr>
            <a:lstStyle/>
            <a:p>
              <a:pPr algn="ctr">
                <a:lnSpc>
                  <a:spcPts val="3000"/>
                </a:lnSpc>
              </a:pPr>
              <a:r>
                <a:rPr lang="en-US" sz="2000">
                  <a:solidFill>
                    <a:srgbClr val="1E1F22"/>
                  </a:solidFill>
                  <a:latin typeface="윤고딕 Bold"/>
                  <a:ea typeface="윤고딕 Bold"/>
                </a:rPr>
                <a:t>기상청 API에서 반환된 값으로</a:t>
              </a:r>
            </a:p>
            <a:p>
              <a:pPr algn="ctr">
                <a:lnSpc>
                  <a:spcPts val="3000"/>
                </a:lnSpc>
              </a:pPr>
              <a:r>
                <a:rPr lang="en-US" sz="2000">
                  <a:solidFill>
                    <a:srgbClr val="1E1F22"/>
                  </a:solidFill>
                  <a:ea typeface="윤고딕 Bold"/>
                </a:rPr>
                <a:t>필요한 정보가 배열 형태로 저장</a:t>
              </a:r>
            </a:p>
            <a:p>
              <a:pPr algn="ctr">
                <a:lnSpc>
                  <a:spcPts val="3000"/>
                </a:lnSpc>
                <a:spcBef>
                  <a:spcPct val="0"/>
                </a:spcBef>
              </a:pPr>
              <a:r>
                <a:rPr lang="en-US" sz="2000">
                  <a:solidFill>
                    <a:srgbClr val="1E1F22"/>
                  </a:solidFill>
                  <a:latin typeface="윤고딕 Bold"/>
                  <a:ea typeface="윤고딕 Bold"/>
                </a:rPr>
                <a:t>getter와 setter를 통해  외부에서 접근 가능</a:t>
              </a:r>
            </a:p>
          </p:txBody>
        </p:sp>
      </p:gr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7879544" y="1333500"/>
            <a:ext cx="8299301" cy="8729145"/>
          </a:xfrm>
          <a:custGeom>
            <a:avLst/>
            <a:gdLst/>
            <a:ahLst/>
            <a:cxnLst/>
            <a:rect r="r" b="b" t="t" l="l"/>
            <a:pathLst>
              <a:path h="8729145" w="8299301">
                <a:moveTo>
                  <a:pt x="0" y="0"/>
                </a:moveTo>
                <a:lnTo>
                  <a:pt x="8299300" y="0"/>
                </a:lnTo>
                <a:lnTo>
                  <a:pt x="8299300" y="8729145"/>
                </a:lnTo>
                <a:lnTo>
                  <a:pt x="0" y="8729145"/>
                </a:lnTo>
                <a:lnTo>
                  <a:pt x="0" y="0"/>
                </a:lnTo>
                <a:close/>
              </a:path>
            </a:pathLst>
          </a:custGeom>
          <a:blipFill>
            <a:blip r:embed="rId2"/>
            <a:stretch>
              <a:fillRect l="0" t="0" r="0" b="0"/>
            </a:stretch>
          </a:blipFill>
        </p:spPr>
      </p:sp>
      <p:sp>
        <p:nvSpPr>
          <p:cNvPr name="TextBox 3" id="3"/>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4" id="4"/>
          <p:cNvGrpSpPr/>
          <p:nvPr/>
        </p:nvGrpSpPr>
        <p:grpSpPr>
          <a:xfrm rot="0">
            <a:off x="1863187" y="4798669"/>
            <a:ext cx="4908876" cy="689662"/>
            <a:chOff x="0" y="0"/>
            <a:chExt cx="6545169" cy="919550"/>
          </a:xfrm>
        </p:grpSpPr>
        <p:sp>
          <p:nvSpPr>
            <p:cNvPr name="TextBox 5" id="5"/>
            <p:cNvSpPr txBox="true"/>
            <p:nvPr/>
          </p:nvSpPr>
          <p:spPr>
            <a:xfrm rot="0">
              <a:off x="0" y="-76200"/>
              <a:ext cx="6545169"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WeatherInfoVO.java</a:t>
              </a:r>
            </a:p>
          </p:txBody>
        </p:sp>
        <p:sp>
          <p:nvSpPr>
            <p:cNvPr name="TextBox 6" id="6"/>
            <p:cNvSpPr txBox="true"/>
            <p:nvPr/>
          </p:nvSpPr>
          <p:spPr>
            <a:xfrm rot="0">
              <a:off x="2434" y="452754"/>
              <a:ext cx="6540302" cy="466796"/>
            </a:xfrm>
            <a:prstGeom prst="rect">
              <a:avLst/>
            </a:prstGeom>
          </p:spPr>
          <p:txBody>
            <a:bodyPr anchor="t" rtlCol="false" tIns="0" lIns="0" bIns="0" rIns="0">
              <a:spAutoFit/>
            </a:bodyPr>
            <a:lstStyle/>
            <a:p>
              <a:pPr algn="ctr">
                <a:lnSpc>
                  <a:spcPts val="2997"/>
                </a:lnSpc>
                <a:spcBef>
                  <a:spcPct val="0"/>
                </a:spcBef>
              </a:pPr>
              <a:r>
                <a:rPr lang="en-US" sz="1998">
                  <a:solidFill>
                    <a:srgbClr val="000000"/>
                  </a:solidFill>
                  <a:latin typeface="윤고딕 Bold"/>
                  <a:ea typeface="윤고딕 Bold"/>
                </a:rPr>
                <a:t>객체의 값을 String 형태의 문자열로 반환</a:t>
              </a:r>
            </a:p>
          </p:txBody>
        </p:sp>
      </p:gr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sp>
        <p:nvSpPr>
          <p:cNvPr name="Freeform 2" id="2"/>
          <p:cNvSpPr/>
          <p:nvPr/>
        </p:nvSpPr>
        <p:spPr>
          <a:xfrm flipH="false" flipV="false" rot="0">
            <a:off x="348890" y="1451051"/>
            <a:ext cx="8348829" cy="4919553"/>
          </a:xfrm>
          <a:custGeom>
            <a:avLst/>
            <a:gdLst/>
            <a:ahLst/>
            <a:cxnLst/>
            <a:rect r="r" b="b" t="t" l="l"/>
            <a:pathLst>
              <a:path h="4919553" w="8348829">
                <a:moveTo>
                  <a:pt x="0" y="0"/>
                </a:moveTo>
                <a:lnTo>
                  <a:pt x="8348828" y="0"/>
                </a:lnTo>
                <a:lnTo>
                  <a:pt x="8348828" y="4919553"/>
                </a:lnTo>
                <a:lnTo>
                  <a:pt x="0" y="4919553"/>
                </a:lnTo>
                <a:lnTo>
                  <a:pt x="0" y="0"/>
                </a:lnTo>
                <a:close/>
              </a:path>
            </a:pathLst>
          </a:custGeom>
          <a:blipFill>
            <a:blip r:embed="rId2"/>
            <a:stretch>
              <a:fillRect l="0" t="-6604" r="0" b="-6604"/>
            </a:stretch>
          </a:blipFill>
        </p:spPr>
      </p:sp>
      <p:grpSp>
        <p:nvGrpSpPr>
          <p:cNvPr name="Group 3" id="3"/>
          <p:cNvGrpSpPr/>
          <p:nvPr/>
        </p:nvGrpSpPr>
        <p:grpSpPr>
          <a:xfrm rot="0">
            <a:off x="8915919" y="1451051"/>
            <a:ext cx="9050930" cy="7921407"/>
            <a:chOff x="0" y="0"/>
            <a:chExt cx="12067907" cy="10561876"/>
          </a:xfrm>
        </p:grpSpPr>
        <p:sp>
          <p:nvSpPr>
            <p:cNvPr name="Freeform 4" id="4"/>
            <p:cNvSpPr/>
            <p:nvPr/>
          </p:nvSpPr>
          <p:spPr>
            <a:xfrm flipH="false" flipV="false" rot="0">
              <a:off x="0" y="0"/>
              <a:ext cx="12067907" cy="6481361"/>
            </a:xfrm>
            <a:custGeom>
              <a:avLst/>
              <a:gdLst/>
              <a:ahLst/>
              <a:cxnLst/>
              <a:rect r="r" b="b" t="t" l="l"/>
              <a:pathLst>
                <a:path h="6481361" w="12067907">
                  <a:moveTo>
                    <a:pt x="0" y="0"/>
                  </a:moveTo>
                  <a:lnTo>
                    <a:pt x="12067907" y="0"/>
                  </a:lnTo>
                  <a:lnTo>
                    <a:pt x="12067907" y="6481361"/>
                  </a:lnTo>
                  <a:lnTo>
                    <a:pt x="0" y="6481361"/>
                  </a:lnTo>
                  <a:lnTo>
                    <a:pt x="0" y="0"/>
                  </a:lnTo>
                  <a:close/>
                </a:path>
              </a:pathLst>
            </a:custGeom>
            <a:blipFill>
              <a:blip r:embed="rId3"/>
              <a:stretch>
                <a:fillRect l="0" t="0" r="0" b="0"/>
              </a:stretch>
            </a:blipFill>
          </p:spPr>
        </p:sp>
        <p:sp>
          <p:nvSpPr>
            <p:cNvPr name="Freeform 5" id="5"/>
            <p:cNvSpPr/>
            <p:nvPr/>
          </p:nvSpPr>
          <p:spPr>
            <a:xfrm flipH="false" flipV="false" rot="0">
              <a:off x="0" y="6481361"/>
              <a:ext cx="12067907" cy="4080515"/>
            </a:xfrm>
            <a:custGeom>
              <a:avLst/>
              <a:gdLst/>
              <a:ahLst/>
              <a:cxnLst/>
              <a:rect r="r" b="b" t="t" l="l"/>
              <a:pathLst>
                <a:path h="4080515" w="12067907">
                  <a:moveTo>
                    <a:pt x="0" y="0"/>
                  </a:moveTo>
                  <a:lnTo>
                    <a:pt x="12067907" y="0"/>
                  </a:lnTo>
                  <a:lnTo>
                    <a:pt x="12067907" y="4080515"/>
                  </a:lnTo>
                  <a:lnTo>
                    <a:pt x="0" y="4080515"/>
                  </a:lnTo>
                  <a:lnTo>
                    <a:pt x="0" y="0"/>
                  </a:lnTo>
                  <a:close/>
                </a:path>
              </a:pathLst>
            </a:custGeom>
            <a:blipFill>
              <a:blip r:embed="rId4"/>
              <a:stretch>
                <a:fillRect l="0" t="0" r="0" b="0"/>
              </a:stretch>
            </a:blipFill>
          </p:spPr>
        </p:sp>
      </p:grpSp>
      <p:sp>
        <p:nvSpPr>
          <p:cNvPr name="TextBox 6" id="6"/>
          <p:cNvSpPr txBox="true"/>
          <p:nvPr/>
        </p:nvSpPr>
        <p:spPr>
          <a:xfrm rot="0">
            <a:off x="887995" y="-952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수행결과</a:t>
            </a:r>
          </a:p>
        </p:txBody>
      </p:sp>
      <p:grpSp>
        <p:nvGrpSpPr>
          <p:cNvPr name="Group 7" id="7"/>
          <p:cNvGrpSpPr/>
          <p:nvPr/>
        </p:nvGrpSpPr>
        <p:grpSpPr>
          <a:xfrm rot="0">
            <a:off x="1287171" y="7663820"/>
            <a:ext cx="6472267" cy="1080133"/>
            <a:chOff x="0" y="0"/>
            <a:chExt cx="8629689" cy="1440177"/>
          </a:xfrm>
        </p:grpSpPr>
        <p:sp>
          <p:nvSpPr>
            <p:cNvPr name="TextBox 8" id="8"/>
            <p:cNvSpPr txBox="true"/>
            <p:nvPr/>
          </p:nvSpPr>
          <p:spPr>
            <a:xfrm rot="0">
              <a:off x="0" y="-76200"/>
              <a:ext cx="8629689" cy="576579"/>
            </a:xfrm>
            <a:prstGeom prst="rect">
              <a:avLst/>
            </a:prstGeom>
          </p:spPr>
          <p:txBody>
            <a:bodyPr anchor="t" rtlCol="false" tIns="0" lIns="0" bIns="0" rIns="0">
              <a:spAutoFit/>
            </a:bodyPr>
            <a:lstStyle/>
            <a:p>
              <a:pPr algn="ctr">
                <a:lnSpc>
                  <a:spcPts val="3600"/>
                </a:lnSpc>
                <a:spcBef>
                  <a:spcPct val="0"/>
                </a:spcBef>
              </a:pPr>
              <a:r>
                <a:rPr lang="en-US" sz="2400">
                  <a:solidFill>
                    <a:srgbClr val="FF811A"/>
                  </a:solidFill>
                  <a:latin typeface="윤고딕 Semi-Bold"/>
                </a:rPr>
                <a:t>weatherSearchResult.JSP</a:t>
              </a:r>
            </a:p>
          </p:txBody>
        </p:sp>
        <p:sp>
          <p:nvSpPr>
            <p:cNvPr name="TextBox 9" id="9"/>
            <p:cNvSpPr txBox="true"/>
            <p:nvPr/>
          </p:nvSpPr>
          <p:spPr>
            <a:xfrm rot="0">
              <a:off x="1042260" y="443229"/>
              <a:ext cx="6545169" cy="996948"/>
            </a:xfrm>
            <a:prstGeom prst="rect">
              <a:avLst/>
            </a:prstGeom>
          </p:spPr>
          <p:txBody>
            <a:bodyPr anchor="t" rtlCol="false" tIns="0" lIns="0" bIns="0" rIns="0">
              <a:spAutoFit/>
            </a:bodyPr>
            <a:lstStyle/>
            <a:p>
              <a:pPr algn="ctr">
                <a:lnSpc>
                  <a:spcPts val="3000"/>
                </a:lnSpc>
              </a:pPr>
              <a:r>
                <a:rPr lang="en-US" sz="2000">
                  <a:solidFill>
                    <a:srgbClr val="000000"/>
                  </a:solidFill>
                  <a:latin typeface="윤고딕 Bold"/>
                  <a:ea typeface="윤고딕 Bold"/>
                </a:rPr>
                <a:t>기상청 API에서 반환된 값을 사용자가</a:t>
              </a:r>
            </a:p>
            <a:p>
              <a:pPr algn="ctr">
                <a:lnSpc>
                  <a:spcPts val="3000"/>
                </a:lnSpc>
                <a:spcBef>
                  <a:spcPct val="0"/>
                </a:spcBef>
              </a:pPr>
              <a:r>
                <a:rPr lang="en-US" sz="2000">
                  <a:solidFill>
                    <a:srgbClr val="000000"/>
                  </a:solidFill>
                  <a:ea typeface="윤고딕 Bold"/>
                </a:rPr>
                <a:t>확인할 수 있도록 값을 변환하고 보여줌</a:t>
              </a:r>
            </a:p>
          </p:txBody>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547446" y="1815013"/>
            <a:ext cx="15193108" cy="8229600"/>
          </a:xfrm>
          <a:prstGeom prst="rect">
            <a:avLst/>
          </a:prstGeom>
        </p:spPr>
      </p:pic>
      <p:sp>
        <p:nvSpPr>
          <p:cNvPr name="TextBox 3" id="3"/>
          <p:cNvSpPr txBox="true"/>
          <p:nvPr/>
        </p:nvSpPr>
        <p:spPr>
          <a:xfrm rot="0">
            <a:off x="934897" y="471988"/>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시연 영상</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6.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0109470" y="2246537"/>
            <a:ext cx="6521931" cy="7312935"/>
            <a:chOff x="0" y="0"/>
            <a:chExt cx="1717710" cy="1926041"/>
          </a:xfrm>
        </p:grpSpPr>
        <p:sp>
          <p:nvSpPr>
            <p:cNvPr name="Freeform 3" id="3"/>
            <p:cNvSpPr/>
            <p:nvPr/>
          </p:nvSpPr>
          <p:spPr>
            <a:xfrm flipH="false" flipV="false" rot="0">
              <a:off x="0" y="0"/>
              <a:ext cx="1717710" cy="1926041"/>
            </a:xfrm>
            <a:custGeom>
              <a:avLst/>
              <a:gdLst/>
              <a:ahLst/>
              <a:cxnLst/>
              <a:rect r="r" b="b" t="t" l="l"/>
              <a:pathLst>
                <a:path h="1926041" w="1717710">
                  <a:moveTo>
                    <a:pt x="60540" y="0"/>
                  </a:moveTo>
                  <a:lnTo>
                    <a:pt x="1657170" y="0"/>
                  </a:lnTo>
                  <a:cubicBezTo>
                    <a:pt x="1673226" y="0"/>
                    <a:pt x="1688625" y="6378"/>
                    <a:pt x="1699978" y="17732"/>
                  </a:cubicBezTo>
                  <a:cubicBezTo>
                    <a:pt x="1711332" y="29085"/>
                    <a:pt x="1717710" y="44484"/>
                    <a:pt x="1717710" y="60540"/>
                  </a:cubicBezTo>
                  <a:lnTo>
                    <a:pt x="1717710" y="1865500"/>
                  </a:lnTo>
                  <a:cubicBezTo>
                    <a:pt x="1717710" y="1881557"/>
                    <a:pt x="1711332" y="1896955"/>
                    <a:pt x="1699978" y="1908309"/>
                  </a:cubicBezTo>
                  <a:cubicBezTo>
                    <a:pt x="1688625" y="1919662"/>
                    <a:pt x="1673226" y="1926041"/>
                    <a:pt x="1657170" y="1926041"/>
                  </a:cubicBezTo>
                  <a:lnTo>
                    <a:pt x="60540" y="1926041"/>
                  </a:lnTo>
                  <a:cubicBezTo>
                    <a:pt x="44484" y="1926041"/>
                    <a:pt x="29085" y="1919662"/>
                    <a:pt x="17732" y="1908309"/>
                  </a:cubicBezTo>
                  <a:cubicBezTo>
                    <a:pt x="6378" y="1896955"/>
                    <a:pt x="0" y="1881557"/>
                    <a:pt x="0" y="1865500"/>
                  </a:cubicBezTo>
                  <a:lnTo>
                    <a:pt x="0" y="60540"/>
                  </a:lnTo>
                  <a:cubicBezTo>
                    <a:pt x="0" y="44484"/>
                    <a:pt x="6378" y="29085"/>
                    <a:pt x="17732" y="17732"/>
                  </a:cubicBezTo>
                  <a:cubicBezTo>
                    <a:pt x="29085" y="6378"/>
                    <a:pt x="44484" y="0"/>
                    <a:pt x="60540" y="0"/>
                  </a:cubicBezTo>
                  <a:close/>
                </a:path>
              </a:pathLst>
            </a:custGeom>
            <a:solidFill>
              <a:srgbClr val="D9D9D9"/>
            </a:solidFill>
          </p:spPr>
        </p:sp>
        <p:sp>
          <p:nvSpPr>
            <p:cNvPr name="TextBox 4" id="4"/>
            <p:cNvSpPr txBox="true"/>
            <p:nvPr/>
          </p:nvSpPr>
          <p:spPr>
            <a:xfrm>
              <a:off x="0" y="-76200"/>
              <a:ext cx="1717710" cy="2002241"/>
            </a:xfrm>
            <a:prstGeom prst="rect">
              <a:avLst/>
            </a:prstGeom>
          </p:spPr>
          <p:txBody>
            <a:bodyPr anchor="ctr" rtlCol="false" tIns="50800" lIns="50800" bIns="50800" rIns="50800"/>
            <a:lstStyle/>
            <a:p>
              <a:pPr algn="ctr">
                <a:lnSpc>
                  <a:spcPts val="3600"/>
                </a:lnSpc>
              </a:pPr>
            </a:p>
          </p:txBody>
        </p:sp>
      </p:grpSp>
      <p:sp>
        <p:nvSpPr>
          <p:cNvPr name="TextBox 5" id="5"/>
          <p:cNvSpPr txBox="true"/>
          <p:nvPr/>
        </p:nvSpPr>
        <p:spPr>
          <a:xfrm rot="0">
            <a:off x="833636" y="103146"/>
            <a:ext cx="11181392" cy="1345953"/>
          </a:xfrm>
          <a:prstGeom prst="rect">
            <a:avLst/>
          </a:prstGeom>
        </p:spPr>
        <p:txBody>
          <a:bodyPr anchor="t" rtlCol="false" tIns="0" lIns="0" bIns="0" rIns="0">
            <a:spAutoFit/>
          </a:bodyPr>
          <a:lstStyle/>
          <a:p>
            <a:pPr algn="l" marL="0" indent="0" lvl="0">
              <a:lnSpc>
                <a:spcPts val="10583"/>
              </a:lnSpc>
              <a:spcBef>
                <a:spcPct val="0"/>
              </a:spcBef>
            </a:pPr>
            <a:r>
              <a:rPr lang="en-US" sz="8819">
                <a:solidFill>
                  <a:srgbClr val="FF811A"/>
                </a:solidFill>
                <a:ea typeface="TDTD평고딕"/>
              </a:rPr>
              <a:t>자체평가 및 의견</a:t>
            </a:r>
          </a:p>
        </p:txBody>
      </p:sp>
      <p:grpSp>
        <p:nvGrpSpPr>
          <p:cNvPr name="Group 6" id="6"/>
          <p:cNvGrpSpPr/>
          <p:nvPr/>
        </p:nvGrpSpPr>
        <p:grpSpPr>
          <a:xfrm rot="0">
            <a:off x="1811581" y="2246537"/>
            <a:ext cx="6339206" cy="7312935"/>
            <a:chOff x="0" y="0"/>
            <a:chExt cx="1669585" cy="1926041"/>
          </a:xfrm>
        </p:grpSpPr>
        <p:sp>
          <p:nvSpPr>
            <p:cNvPr name="Freeform 7" id="7"/>
            <p:cNvSpPr/>
            <p:nvPr/>
          </p:nvSpPr>
          <p:spPr>
            <a:xfrm flipH="false" flipV="false" rot="0">
              <a:off x="0" y="0"/>
              <a:ext cx="1669585" cy="1926041"/>
            </a:xfrm>
            <a:custGeom>
              <a:avLst/>
              <a:gdLst/>
              <a:ahLst/>
              <a:cxnLst/>
              <a:rect r="r" b="b" t="t" l="l"/>
              <a:pathLst>
                <a:path h="1926041" w="1669585">
                  <a:moveTo>
                    <a:pt x="62285" y="0"/>
                  </a:moveTo>
                  <a:lnTo>
                    <a:pt x="1607300" y="0"/>
                  </a:lnTo>
                  <a:cubicBezTo>
                    <a:pt x="1623819" y="0"/>
                    <a:pt x="1639662" y="6562"/>
                    <a:pt x="1651342" y="18243"/>
                  </a:cubicBezTo>
                  <a:cubicBezTo>
                    <a:pt x="1663023" y="29924"/>
                    <a:pt x="1669585" y="45766"/>
                    <a:pt x="1669585" y="62285"/>
                  </a:cubicBezTo>
                  <a:lnTo>
                    <a:pt x="1669585" y="1863755"/>
                  </a:lnTo>
                  <a:cubicBezTo>
                    <a:pt x="1669585" y="1898155"/>
                    <a:pt x="1641699" y="1926041"/>
                    <a:pt x="1607300" y="1926041"/>
                  </a:cubicBezTo>
                  <a:lnTo>
                    <a:pt x="62285" y="1926041"/>
                  </a:lnTo>
                  <a:cubicBezTo>
                    <a:pt x="27886" y="1926041"/>
                    <a:pt x="0" y="1898155"/>
                    <a:pt x="0" y="1863755"/>
                  </a:cubicBezTo>
                  <a:lnTo>
                    <a:pt x="0" y="62285"/>
                  </a:lnTo>
                  <a:cubicBezTo>
                    <a:pt x="0" y="27886"/>
                    <a:pt x="27886" y="0"/>
                    <a:pt x="62285" y="0"/>
                  </a:cubicBezTo>
                  <a:close/>
                </a:path>
              </a:pathLst>
            </a:custGeom>
            <a:solidFill>
              <a:srgbClr val="D9D9D9"/>
            </a:solidFill>
          </p:spPr>
        </p:sp>
        <p:sp>
          <p:nvSpPr>
            <p:cNvPr name="TextBox 8" id="8"/>
            <p:cNvSpPr txBox="true"/>
            <p:nvPr/>
          </p:nvSpPr>
          <p:spPr>
            <a:xfrm>
              <a:off x="0" y="-76200"/>
              <a:ext cx="1669585" cy="2002241"/>
            </a:xfrm>
            <a:prstGeom prst="rect">
              <a:avLst/>
            </a:prstGeom>
          </p:spPr>
          <p:txBody>
            <a:bodyPr anchor="ctr" rtlCol="false" tIns="50800" lIns="50800" bIns="50800" rIns="50800"/>
            <a:lstStyle/>
            <a:p>
              <a:pPr algn="ctr">
                <a:lnSpc>
                  <a:spcPts val="3600"/>
                </a:lnSpc>
              </a:pPr>
            </a:p>
          </p:txBody>
        </p:sp>
      </p:grpSp>
      <p:grpSp>
        <p:nvGrpSpPr>
          <p:cNvPr name="Group 9" id="9"/>
          <p:cNvGrpSpPr/>
          <p:nvPr/>
        </p:nvGrpSpPr>
        <p:grpSpPr>
          <a:xfrm rot="0">
            <a:off x="2528571" y="1608308"/>
            <a:ext cx="13230858" cy="476304"/>
            <a:chOff x="0" y="0"/>
            <a:chExt cx="17641144" cy="635072"/>
          </a:xfrm>
        </p:grpSpPr>
        <p:sp>
          <p:nvSpPr>
            <p:cNvPr name="TextBox 10" id="10"/>
            <p:cNvSpPr txBox="true"/>
            <p:nvPr/>
          </p:nvSpPr>
          <p:spPr>
            <a:xfrm rot="0">
              <a:off x="0" y="-85725"/>
              <a:ext cx="6540302" cy="720797"/>
            </a:xfrm>
            <a:prstGeom prst="rect">
              <a:avLst/>
            </a:prstGeom>
          </p:spPr>
          <p:txBody>
            <a:bodyPr anchor="t" rtlCol="false" tIns="0" lIns="0" bIns="0" rIns="0">
              <a:spAutoFit/>
            </a:bodyPr>
            <a:lstStyle/>
            <a:p>
              <a:pPr algn="ctr">
                <a:lnSpc>
                  <a:spcPts val="4497"/>
                </a:lnSpc>
                <a:spcBef>
                  <a:spcPct val="0"/>
                </a:spcBef>
              </a:pPr>
              <a:r>
                <a:rPr lang="en-US" sz="2998">
                  <a:solidFill>
                    <a:srgbClr val="000000"/>
                  </a:solidFill>
                  <a:ea typeface="윤고딕 Bold"/>
                </a:rPr>
                <a:t>성공한 점</a:t>
              </a:r>
            </a:p>
          </p:txBody>
        </p:sp>
        <p:sp>
          <p:nvSpPr>
            <p:cNvPr name="TextBox 11" id="11"/>
            <p:cNvSpPr txBox="true"/>
            <p:nvPr/>
          </p:nvSpPr>
          <p:spPr>
            <a:xfrm rot="0">
              <a:off x="11100842" y="-85725"/>
              <a:ext cx="6540302" cy="720797"/>
            </a:xfrm>
            <a:prstGeom prst="rect">
              <a:avLst/>
            </a:prstGeom>
          </p:spPr>
          <p:txBody>
            <a:bodyPr anchor="t" rtlCol="false" tIns="0" lIns="0" bIns="0" rIns="0">
              <a:spAutoFit/>
            </a:bodyPr>
            <a:lstStyle/>
            <a:p>
              <a:pPr algn="ctr">
                <a:lnSpc>
                  <a:spcPts val="4497"/>
                </a:lnSpc>
                <a:spcBef>
                  <a:spcPct val="0"/>
                </a:spcBef>
              </a:pPr>
              <a:r>
                <a:rPr lang="en-US" sz="2998">
                  <a:solidFill>
                    <a:srgbClr val="000000"/>
                  </a:solidFill>
                  <a:ea typeface="윤고딕 Bold"/>
                </a:rPr>
                <a:t>개선할 점</a:t>
              </a:r>
            </a:p>
          </p:txBody>
        </p:sp>
      </p:grpSp>
      <p:grpSp>
        <p:nvGrpSpPr>
          <p:cNvPr name="Group 12" id="12"/>
          <p:cNvGrpSpPr/>
          <p:nvPr/>
        </p:nvGrpSpPr>
        <p:grpSpPr>
          <a:xfrm rot="0">
            <a:off x="10075976" y="2791029"/>
            <a:ext cx="6588919" cy="6223951"/>
            <a:chOff x="0" y="0"/>
            <a:chExt cx="8785225" cy="8298601"/>
          </a:xfrm>
        </p:grpSpPr>
        <p:sp>
          <p:nvSpPr>
            <p:cNvPr name="TextBox 13" id="13"/>
            <p:cNvSpPr txBox="true"/>
            <p:nvPr/>
          </p:nvSpPr>
          <p:spPr>
            <a:xfrm rot="0">
              <a:off x="366753" y="-76200"/>
              <a:ext cx="8051521" cy="761153"/>
            </a:xfrm>
            <a:prstGeom prst="rect">
              <a:avLst/>
            </a:prstGeom>
          </p:spPr>
          <p:txBody>
            <a:bodyPr anchor="t" rtlCol="false" tIns="0" lIns="0" bIns="0" rIns="0">
              <a:spAutoFit/>
            </a:bodyPr>
            <a:lstStyle/>
            <a:p>
              <a:pPr algn="ctr" marL="734059" indent="-367030" lvl="1">
                <a:lnSpc>
                  <a:spcPts val="4759"/>
                </a:lnSpc>
                <a:buAutoNum type="arabicPeriod" startAt="1"/>
              </a:pPr>
              <a:r>
                <a:rPr lang="en-US" sz="3399">
                  <a:solidFill>
                    <a:srgbClr val="000000"/>
                  </a:solidFill>
                  <a:latin typeface="Jeju Hallasan"/>
                  <a:ea typeface="Jeju Hallasan"/>
                </a:rPr>
                <a:t>css 수정을 통한 가독성 증가</a:t>
              </a:r>
            </a:p>
          </p:txBody>
        </p:sp>
        <p:sp>
          <p:nvSpPr>
            <p:cNvPr name="TextBox 14" id="14"/>
            <p:cNvSpPr txBox="true"/>
            <p:nvPr/>
          </p:nvSpPr>
          <p:spPr>
            <a:xfrm rot="0">
              <a:off x="93156" y="608753"/>
              <a:ext cx="8647509" cy="7611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2. 날씨와 관련된 부가적인 기능 추가</a:t>
              </a:r>
            </a:p>
          </p:txBody>
        </p:sp>
        <p:sp>
          <p:nvSpPr>
            <p:cNvPr name="TextBox 15" id="15"/>
            <p:cNvSpPr txBox="true"/>
            <p:nvPr/>
          </p:nvSpPr>
          <p:spPr>
            <a:xfrm rot="0">
              <a:off x="44559" y="1331994"/>
              <a:ext cx="8696106" cy="15612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3. 네이버지도를 띄워 클릭한 부분의 </a:t>
              </a:r>
            </a:p>
            <a:p>
              <a:pPr algn="ctr">
                <a:lnSpc>
                  <a:spcPts val="4759"/>
                </a:lnSpc>
              </a:pPr>
              <a:r>
                <a:rPr lang="en-US" sz="3399">
                  <a:solidFill>
                    <a:srgbClr val="000000"/>
                  </a:solidFill>
                  <a:ea typeface="Jeju Hallasan"/>
                </a:rPr>
                <a:t>날씨를 알려주는 기능 추가</a:t>
              </a:r>
            </a:p>
          </p:txBody>
        </p:sp>
        <p:sp>
          <p:nvSpPr>
            <p:cNvPr name="TextBox 16" id="16"/>
            <p:cNvSpPr txBox="true"/>
            <p:nvPr/>
          </p:nvSpPr>
          <p:spPr>
            <a:xfrm rot="0">
              <a:off x="931951" y="2890941"/>
              <a:ext cx="6969919" cy="23613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4. 날씨에 따라 보여지는 값이</a:t>
              </a:r>
            </a:p>
            <a:p>
              <a:pPr algn="ctr">
                <a:lnSpc>
                  <a:spcPts val="4759"/>
                </a:lnSpc>
              </a:pPr>
              <a:r>
                <a:rPr lang="en-US" sz="3399">
                  <a:solidFill>
                    <a:srgbClr val="000000"/>
                  </a:solidFill>
                  <a:ea typeface="Jeju Hallasan"/>
                </a:rPr>
                <a:t>그림으로 보여</a:t>
              </a:r>
            </a:p>
            <a:p>
              <a:pPr algn="ctr">
                <a:lnSpc>
                  <a:spcPts val="4759"/>
                </a:lnSpc>
              </a:pPr>
              <a:r>
                <a:rPr lang="en-US" sz="3399">
                  <a:solidFill>
                    <a:srgbClr val="000000"/>
                  </a:solidFill>
                  <a:ea typeface="Jeju Hallasan"/>
                </a:rPr>
                <a:t>사용자가 확인하기 쉽게 구현</a:t>
              </a:r>
            </a:p>
          </p:txBody>
        </p:sp>
        <p:sp>
          <p:nvSpPr>
            <p:cNvPr name="TextBox 17" id="17"/>
            <p:cNvSpPr txBox="true"/>
            <p:nvPr/>
          </p:nvSpPr>
          <p:spPr>
            <a:xfrm rot="0">
              <a:off x="0" y="5937248"/>
              <a:ext cx="8785225" cy="23613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6. 주소 입력 전 요청한 주소를</a:t>
              </a:r>
            </a:p>
            <a:p>
              <a:pPr algn="ctr">
                <a:lnSpc>
                  <a:spcPts val="4759"/>
                </a:lnSpc>
              </a:pPr>
              <a:r>
                <a:rPr lang="en-US" sz="3399">
                  <a:solidFill>
                    <a:srgbClr val="000000"/>
                  </a:solidFill>
                  <a:latin typeface="Jeju Hallasan"/>
                  <a:ea typeface="Jeju Hallasan"/>
                </a:rPr>
                <a:t>GPS를 활용하여 자동적으로</a:t>
              </a:r>
            </a:p>
            <a:p>
              <a:pPr algn="ctr">
                <a:lnSpc>
                  <a:spcPts val="4759"/>
                </a:lnSpc>
              </a:pPr>
              <a:r>
                <a:rPr lang="en-US" sz="3399">
                  <a:solidFill>
                    <a:srgbClr val="000000"/>
                  </a:solidFill>
                  <a:ea typeface="Jeju Hallasan"/>
                </a:rPr>
                <a:t>현재 위치에 대한 날씨 알림기능 제공</a:t>
              </a:r>
            </a:p>
          </p:txBody>
        </p:sp>
        <p:sp>
          <p:nvSpPr>
            <p:cNvPr name="TextBox 18" id="18"/>
            <p:cNvSpPr txBox="true"/>
            <p:nvPr/>
          </p:nvSpPr>
          <p:spPr>
            <a:xfrm rot="0">
              <a:off x="398042" y="5176095"/>
              <a:ext cx="8037737" cy="7611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5. 깔끔한 코드 구현</a:t>
              </a:r>
            </a:p>
          </p:txBody>
        </p:sp>
      </p:grpSp>
      <p:grpSp>
        <p:nvGrpSpPr>
          <p:cNvPr name="Group 19" id="19"/>
          <p:cNvGrpSpPr/>
          <p:nvPr/>
        </p:nvGrpSpPr>
        <p:grpSpPr>
          <a:xfrm rot="0">
            <a:off x="1594616" y="4161200"/>
            <a:ext cx="6773137" cy="3483610"/>
            <a:chOff x="0" y="0"/>
            <a:chExt cx="9030849" cy="4644814"/>
          </a:xfrm>
        </p:grpSpPr>
        <p:sp>
          <p:nvSpPr>
            <p:cNvPr name="TextBox 20" id="20"/>
            <p:cNvSpPr txBox="true"/>
            <p:nvPr/>
          </p:nvSpPr>
          <p:spPr>
            <a:xfrm rot="0">
              <a:off x="0" y="-76200"/>
              <a:ext cx="8837991" cy="761153"/>
            </a:xfrm>
            <a:prstGeom prst="rect">
              <a:avLst/>
            </a:prstGeom>
          </p:spPr>
          <p:txBody>
            <a:bodyPr anchor="t" rtlCol="false" tIns="0" lIns="0" bIns="0" rIns="0">
              <a:spAutoFit/>
            </a:bodyPr>
            <a:lstStyle/>
            <a:p>
              <a:pPr algn="ctr" marL="734059" indent="-367030" lvl="1">
                <a:lnSpc>
                  <a:spcPts val="4759"/>
                </a:lnSpc>
                <a:buAutoNum type="arabicPeriod" startAt="1"/>
              </a:pPr>
              <a:r>
                <a:rPr lang="en-US" sz="3399">
                  <a:solidFill>
                    <a:srgbClr val="000000"/>
                  </a:solidFill>
                  <a:latin typeface="Jeju Hallasan"/>
                  <a:ea typeface="Jeju Hallasan"/>
                </a:rPr>
                <a:t>지도API와 기상청API의 연동성공</a:t>
              </a:r>
            </a:p>
          </p:txBody>
        </p:sp>
        <p:sp>
          <p:nvSpPr>
            <p:cNvPr name="TextBox 21" id="21"/>
            <p:cNvSpPr txBox="true"/>
            <p:nvPr/>
          </p:nvSpPr>
          <p:spPr>
            <a:xfrm rot="0">
              <a:off x="192858" y="977053"/>
              <a:ext cx="8837991" cy="7611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2. 결과 값 도출 성공</a:t>
              </a:r>
            </a:p>
          </p:txBody>
        </p:sp>
        <p:sp>
          <p:nvSpPr>
            <p:cNvPr name="TextBox 22" id="22"/>
            <p:cNvSpPr txBox="true"/>
            <p:nvPr/>
          </p:nvSpPr>
          <p:spPr>
            <a:xfrm rot="0">
              <a:off x="192858" y="2030307"/>
              <a:ext cx="8837991" cy="7611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3. 기상청API의 값을 가공 성공</a:t>
              </a:r>
            </a:p>
          </p:txBody>
        </p:sp>
        <p:sp>
          <p:nvSpPr>
            <p:cNvPr name="TextBox 23" id="23"/>
            <p:cNvSpPr txBox="true"/>
            <p:nvPr/>
          </p:nvSpPr>
          <p:spPr>
            <a:xfrm rot="0">
              <a:off x="192858" y="3083560"/>
              <a:ext cx="8837991" cy="1561253"/>
            </a:xfrm>
            <a:prstGeom prst="rect">
              <a:avLst/>
            </a:prstGeom>
          </p:spPr>
          <p:txBody>
            <a:bodyPr anchor="t" rtlCol="false" tIns="0" lIns="0" bIns="0" rIns="0">
              <a:spAutoFit/>
            </a:bodyPr>
            <a:lstStyle/>
            <a:p>
              <a:pPr algn="ctr">
                <a:lnSpc>
                  <a:spcPts val="4759"/>
                </a:lnSpc>
              </a:pPr>
              <a:r>
                <a:rPr lang="en-US" sz="3399">
                  <a:solidFill>
                    <a:srgbClr val="000000"/>
                  </a:solidFill>
                  <a:latin typeface="Jeju Hallasan"/>
                  <a:ea typeface="Jeju Hallasan"/>
                </a:rPr>
                <a:t>4. SpringBoot를 활용한</a:t>
              </a:r>
            </a:p>
            <a:p>
              <a:pPr algn="ctr">
                <a:lnSpc>
                  <a:spcPts val="4759"/>
                </a:lnSpc>
              </a:pPr>
              <a:r>
                <a:rPr lang="en-US" sz="3399">
                  <a:solidFill>
                    <a:srgbClr val="000000"/>
                  </a:solidFill>
                  <a:ea typeface="Jeju Hallasan"/>
                </a:rPr>
                <a:t>코드 구현 능력 증가</a:t>
              </a:r>
            </a:p>
          </p:txBody>
        </p:sp>
      </p:grpSp>
    </p:spTree>
  </p:cSld>
  <p:clrMapOvr>
    <a:masterClrMapping/>
  </p:clrMapOvr>
</p:sld>
</file>

<file path=ppt/slides/slide27.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sp>
        <p:nvSpPr>
          <p:cNvPr name="TextBox 2" id="2"/>
          <p:cNvSpPr txBox="true"/>
          <p:nvPr/>
        </p:nvSpPr>
        <p:spPr>
          <a:xfrm rot="0">
            <a:off x="833636" y="103146"/>
            <a:ext cx="11181392" cy="1345953"/>
          </a:xfrm>
          <a:prstGeom prst="rect">
            <a:avLst/>
          </a:prstGeom>
        </p:spPr>
        <p:txBody>
          <a:bodyPr anchor="t" rtlCol="false" tIns="0" lIns="0" bIns="0" rIns="0">
            <a:spAutoFit/>
          </a:bodyPr>
          <a:lstStyle/>
          <a:p>
            <a:pPr algn="l" marL="0" indent="0" lvl="0">
              <a:lnSpc>
                <a:spcPts val="10583"/>
              </a:lnSpc>
              <a:spcBef>
                <a:spcPct val="0"/>
              </a:spcBef>
            </a:pPr>
            <a:r>
              <a:rPr lang="en-US" sz="8819">
                <a:solidFill>
                  <a:srgbClr val="FF811A"/>
                </a:solidFill>
                <a:ea typeface="TDTD평고딕"/>
              </a:rPr>
              <a:t>자체 평가 및 의견</a:t>
            </a:r>
          </a:p>
        </p:txBody>
      </p:sp>
      <p:grpSp>
        <p:nvGrpSpPr>
          <p:cNvPr name="Group 3" id="3"/>
          <p:cNvGrpSpPr/>
          <p:nvPr/>
        </p:nvGrpSpPr>
        <p:grpSpPr>
          <a:xfrm rot="0">
            <a:off x="833592" y="1354544"/>
            <a:ext cx="16714221" cy="8437879"/>
            <a:chOff x="0" y="0"/>
            <a:chExt cx="22285628" cy="11250505"/>
          </a:xfrm>
        </p:grpSpPr>
        <p:sp>
          <p:nvSpPr>
            <p:cNvPr name="TextBox 4" id="4"/>
            <p:cNvSpPr txBox="true"/>
            <p:nvPr/>
          </p:nvSpPr>
          <p:spPr>
            <a:xfrm rot="0">
              <a:off x="9909149" y="-41275"/>
              <a:ext cx="2467329" cy="676274"/>
            </a:xfrm>
            <a:prstGeom prst="rect">
              <a:avLst/>
            </a:prstGeom>
          </p:spPr>
          <p:txBody>
            <a:bodyPr anchor="t" rtlCol="false" tIns="0" lIns="0" bIns="0" rIns="0">
              <a:spAutoFit/>
            </a:bodyPr>
            <a:lstStyle/>
            <a:p>
              <a:pPr algn="ctr">
                <a:lnSpc>
                  <a:spcPts val="4200"/>
                </a:lnSpc>
              </a:pPr>
              <a:r>
                <a:rPr lang="en-US" sz="3000" spc="381">
                  <a:solidFill>
                    <a:srgbClr val="000000"/>
                  </a:solidFill>
                  <a:ea typeface="Glacial Indifference Bold"/>
                </a:rPr>
                <a:t>장성은</a:t>
              </a:r>
            </a:p>
          </p:txBody>
        </p:sp>
        <p:sp>
          <p:nvSpPr>
            <p:cNvPr name="TextBox 5" id="5"/>
            <p:cNvSpPr txBox="true"/>
            <p:nvPr/>
          </p:nvSpPr>
          <p:spPr>
            <a:xfrm rot="0">
              <a:off x="0" y="668867"/>
              <a:ext cx="22285628" cy="2159846"/>
            </a:xfrm>
            <a:prstGeom prst="rect">
              <a:avLst/>
            </a:prstGeom>
          </p:spPr>
          <p:txBody>
            <a:bodyPr anchor="t" rtlCol="false" tIns="0" lIns="0" bIns="0" rIns="0">
              <a:spAutoFit/>
            </a:bodyPr>
            <a:lstStyle/>
            <a:p>
              <a:pPr algn="ctr">
                <a:lnSpc>
                  <a:spcPts val="2620"/>
                </a:lnSpc>
              </a:pPr>
              <a:r>
                <a:rPr lang="en-US" sz="2000" spc="40">
                  <a:solidFill>
                    <a:srgbClr val="000000"/>
                  </a:solidFill>
                  <a:latin typeface="Glacial Indifference"/>
                  <a:ea typeface="Glacial Indifference"/>
                </a:rPr>
                <a:t>주소를 통해 6시간 내의 일기예보를 제공하는 프로젝트를 진행했습니다. 네이버 지오코딩 API를 통해 주소를 입력받아 해당 주소의 위도와 경도를 가져왔고, 이를 기상청 API 요청 값에 자동으로 입력하여 날씨 정보를 반환하는 데 성공했습니다.</a:t>
              </a:r>
            </a:p>
            <a:p>
              <a:pPr algn="ctr">
                <a:lnSpc>
                  <a:spcPts val="2620"/>
                </a:lnSpc>
              </a:pPr>
              <a:r>
                <a:rPr lang="en-US" sz="2000" spc="40">
                  <a:solidFill>
                    <a:srgbClr val="000000"/>
                  </a:solidFill>
                  <a:latin typeface="Glacial Indifference"/>
                  <a:ea typeface="Glacial Indifference"/>
                </a:rPr>
                <a:t>부가적인 추가 기능은 없었지만, OpenAPI를 활용하는 점에서는 100% 달성한 것 같습니다.</a:t>
              </a:r>
            </a:p>
            <a:p>
              <a:pPr algn="ctr">
                <a:lnSpc>
                  <a:spcPts val="2620"/>
                </a:lnSpc>
              </a:pPr>
              <a:r>
                <a:rPr lang="en-US" sz="2000" spc="40">
                  <a:solidFill>
                    <a:srgbClr val="000000"/>
                  </a:solidFill>
                  <a:latin typeface="Glacial Indifference"/>
                  <a:ea typeface="Glacial Indifference"/>
                </a:rPr>
                <a:t>시간이 부족하여 추가 기능을 구현하지 못한 점이 아쉽습니다. 그러나 Spring Boot에서 직접 API의 규격과 필수사항을 확인하면서 프로젝트를 진행한 덕분에 OpenAPI를 활용할 수 있는 능력이 향상될 수 있던 기회였던것 같습니다. </a:t>
              </a:r>
            </a:p>
          </p:txBody>
        </p:sp>
        <p:sp>
          <p:nvSpPr>
            <p:cNvPr name="TextBox 6" id="6"/>
            <p:cNvSpPr txBox="true"/>
            <p:nvPr/>
          </p:nvSpPr>
          <p:spPr>
            <a:xfrm rot="0">
              <a:off x="9966537" y="2812838"/>
              <a:ext cx="2352553" cy="676274"/>
            </a:xfrm>
            <a:prstGeom prst="rect">
              <a:avLst/>
            </a:prstGeom>
          </p:spPr>
          <p:txBody>
            <a:bodyPr anchor="t" rtlCol="false" tIns="0" lIns="0" bIns="0" rIns="0">
              <a:spAutoFit/>
            </a:bodyPr>
            <a:lstStyle/>
            <a:p>
              <a:pPr algn="ctr">
                <a:lnSpc>
                  <a:spcPts val="4200"/>
                </a:lnSpc>
              </a:pPr>
              <a:r>
                <a:rPr lang="en-US" sz="3000" spc="381">
                  <a:solidFill>
                    <a:srgbClr val="000000"/>
                  </a:solidFill>
                  <a:ea typeface="Glacial Indifference Bold Italics"/>
                </a:rPr>
                <a:t>정의범</a:t>
              </a:r>
            </a:p>
          </p:txBody>
        </p:sp>
        <p:sp>
          <p:nvSpPr>
            <p:cNvPr name="TextBox 7" id="7"/>
            <p:cNvSpPr txBox="true"/>
            <p:nvPr/>
          </p:nvSpPr>
          <p:spPr>
            <a:xfrm rot="0">
              <a:off x="192371" y="3499563"/>
              <a:ext cx="21900886" cy="2159846"/>
            </a:xfrm>
            <a:prstGeom prst="rect">
              <a:avLst/>
            </a:prstGeom>
          </p:spPr>
          <p:txBody>
            <a:bodyPr anchor="t" rtlCol="false" tIns="0" lIns="0" bIns="0" rIns="0">
              <a:spAutoFit/>
            </a:bodyPr>
            <a:lstStyle/>
            <a:p>
              <a:pPr algn="ctr">
                <a:lnSpc>
                  <a:spcPts val="2620"/>
                </a:lnSpc>
              </a:pPr>
              <a:r>
                <a:rPr lang="en-US" sz="2000" spc="40">
                  <a:solidFill>
                    <a:srgbClr val="000000"/>
                  </a:solidFill>
                  <a:latin typeface="Glacial Indifference"/>
                  <a:ea typeface="Glacial Indifference"/>
                </a:rPr>
                <a:t>기획의도는 사용자가 원하는 지역을 입력하면 해당하는 지역의 날씨를 open api를 활용하여 정확하게 알려주는 것으로 정했는데 현재 날씨를 알려주는 것 보다는 앞으로의 날씨를 알려주는 것이 더 유용하겠다는 생각에 초단기예보의 정보로 현재시간부터 앞으로의 날씨를 알려주는 것으로 정하여 진행했습니다.사용자에게 주소를 입력받아 네이버 api를 활용하여 위도 경도의 정보를 얻고 가공하여 기상청 api의 요청값으로 활용한뒤 얻은 값을 사용자가 보기 편하도록 가공했습니다. 원래 목표했던 메인 기능은 성공했지만 부기능들은 부족한것 같습니다.</a:t>
              </a:r>
            </a:p>
            <a:p>
              <a:pPr algn="ctr">
                <a:lnSpc>
                  <a:spcPts val="2620"/>
                </a:lnSpc>
              </a:pPr>
              <a:r>
                <a:rPr lang="en-US" sz="2000" spc="40">
                  <a:solidFill>
                    <a:srgbClr val="000000"/>
                  </a:solidFill>
                  <a:latin typeface="Glacial Indifference"/>
                  <a:ea typeface="Glacial Indifference"/>
                </a:rPr>
                <a:t>스프링을 활용하여 프로젝트를 진햏하여 스프링에 대해 더 이해하게 되었고 팀원과의 협업 능력도 향상되는 좋은 경험이였습니다.</a:t>
              </a:r>
            </a:p>
          </p:txBody>
        </p:sp>
        <p:sp>
          <p:nvSpPr>
            <p:cNvPr name="AutoShape 8" id="8"/>
            <p:cNvSpPr/>
            <p:nvPr/>
          </p:nvSpPr>
          <p:spPr>
            <a:xfrm flipV="true">
              <a:off x="192371" y="5684809"/>
              <a:ext cx="21900886" cy="25400"/>
            </a:xfrm>
            <a:prstGeom prst="line">
              <a:avLst/>
            </a:prstGeom>
            <a:ln cap="flat" w="50800">
              <a:solidFill>
                <a:srgbClr val="FF811A"/>
              </a:solidFill>
              <a:prstDash val="solid"/>
              <a:headEnd type="none" len="sm" w="sm"/>
              <a:tailEnd type="none" len="sm" w="sm"/>
            </a:ln>
          </p:spPr>
        </p:sp>
        <p:sp>
          <p:nvSpPr>
            <p:cNvPr name="TextBox 9" id="9"/>
            <p:cNvSpPr txBox="true"/>
            <p:nvPr/>
          </p:nvSpPr>
          <p:spPr>
            <a:xfrm rot="0">
              <a:off x="7349530" y="5594138"/>
              <a:ext cx="7586568" cy="676274"/>
            </a:xfrm>
            <a:prstGeom prst="rect">
              <a:avLst/>
            </a:prstGeom>
          </p:spPr>
          <p:txBody>
            <a:bodyPr anchor="t" rtlCol="false" tIns="0" lIns="0" bIns="0" rIns="0">
              <a:spAutoFit/>
            </a:bodyPr>
            <a:lstStyle/>
            <a:p>
              <a:pPr algn="ctr">
                <a:lnSpc>
                  <a:spcPts val="4200"/>
                </a:lnSpc>
              </a:pPr>
              <a:r>
                <a:rPr lang="en-US" sz="3000" spc="381">
                  <a:solidFill>
                    <a:srgbClr val="000000"/>
                  </a:solidFill>
                  <a:ea typeface="Glacial Indifference Bold Italics"/>
                </a:rPr>
                <a:t>조예찬</a:t>
              </a:r>
            </a:p>
          </p:txBody>
        </p:sp>
        <p:sp>
          <p:nvSpPr>
            <p:cNvPr name="TextBox 10" id="10"/>
            <p:cNvSpPr txBox="true"/>
            <p:nvPr/>
          </p:nvSpPr>
          <p:spPr>
            <a:xfrm rot="0">
              <a:off x="192371" y="6232312"/>
              <a:ext cx="21900886" cy="2159846"/>
            </a:xfrm>
            <a:prstGeom prst="rect">
              <a:avLst/>
            </a:prstGeom>
          </p:spPr>
          <p:txBody>
            <a:bodyPr anchor="t" rtlCol="false" tIns="0" lIns="0" bIns="0" rIns="0">
              <a:spAutoFit/>
            </a:bodyPr>
            <a:lstStyle/>
            <a:p>
              <a:pPr algn="ctr">
                <a:lnSpc>
                  <a:spcPts val="2620"/>
                </a:lnSpc>
              </a:pPr>
              <a:r>
                <a:rPr lang="en-US" sz="2000" spc="40">
                  <a:solidFill>
                    <a:srgbClr val="000000"/>
                  </a:solidFill>
                  <a:latin typeface="Glacial Indifference"/>
                  <a:ea typeface="Glacial Indifference"/>
                </a:rPr>
                <a:t>처음 기획안을 작성할 때 실시간 날씨 정보를 전달하고자 했지만 진행과정에서 실시간만 하는 게 아쉽다는 자체 피드백에 생겨 단기예보로 바꾸게 되었다.</a:t>
              </a:r>
            </a:p>
            <a:p>
              <a:pPr algn="ctr">
                <a:lnSpc>
                  <a:spcPts val="2620"/>
                </a:lnSpc>
              </a:pPr>
              <a:r>
                <a:rPr lang="en-US" sz="2000" spc="40">
                  <a:solidFill>
                    <a:srgbClr val="000000"/>
                  </a:solidFill>
                  <a:ea typeface="Glacial Indifference"/>
                </a:rPr>
                <a:t>실시간에서 예보로 바뀌었다는 점을 제외하면 원하는 지역의 날씨를 미리 알 수 있게 성공적으로 구현했고</a:t>
              </a:r>
            </a:p>
            <a:p>
              <a:pPr algn="ctr">
                <a:lnSpc>
                  <a:spcPts val="2620"/>
                </a:lnSpc>
              </a:pPr>
              <a:r>
                <a:rPr lang="en-US" sz="2000" spc="40">
                  <a:solidFill>
                    <a:srgbClr val="000000"/>
                  </a:solidFill>
                  <a:latin typeface="Glacial Indifference"/>
                  <a:ea typeface="Glacial Indifference"/>
                </a:rPr>
                <a:t>실무 활용은 이미 비슷한 기능을 제공하는 곳이 많아서 경쟁력 부분에서 밀리지만 날씨를 확인하려고 할 때는 사용해도 손색이 없다고 생각했다.</a:t>
              </a:r>
            </a:p>
            <a:p>
              <a:pPr algn="ctr">
                <a:lnSpc>
                  <a:spcPts val="2620"/>
                </a:lnSpc>
              </a:pPr>
              <a:r>
                <a:rPr lang="en-US" sz="2000" spc="40">
                  <a:solidFill>
                    <a:srgbClr val="000000"/>
                  </a:solidFill>
                  <a:latin typeface="Glacial Indifference"/>
                  <a:ea typeface="Glacial Indifference"/>
                </a:rPr>
                <a:t>API를 실제로 사용해봤다는 점에 의의를 두면 좋을 거 같고</a:t>
              </a:r>
            </a:p>
            <a:p>
              <a:pPr algn="ctr">
                <a:lnSpc>
                  <a:spcPts val="2620"/>
                </a:lnSpc>
              </a:pPr>
              <a:r>
                <a:rPr lang="en-US" sz="2000" spc="40">
                  <a:solidFill>
                    <a:srgbClr val="000000"/>
                  </a:solidFill>
                  <a:latin typeface="Glacial Indifference"/>
                  <a:ea typeface="Glacial Indifference"/>
                </a:rPr>
                <a:t>모르는 부분이 많아서 팀원의 도움을 많이 받았는데 이끌어준 팀원들이 대단하고 고맙다.</a:t>
              </a:r>
            </a:p>
          </p:txBody>
        </p:sp>
        <p:sp>
          <p:nvSpPr>
            <p:cNvPr name="AutoShape 11" id="11"/>
            <p:cNvSpPr/>
            <p:nvPr/>
          </p:nvSpPr>
          <p:spPr>
            <a:xfrm flipV="true">
              <a:off x="192371" y="2854113"/>
              <a:ext cx="21900886" cy="25400"/>
            </a:xfrm>
            <a:prstGeom prst="line">
              <a:avLst/>
            </a:prstGeom>
            <a:ln cap="flat" w="50800">
              <a:solidFill>
                <a:srgbClr val="FF811A"/>
              </a:solidFill>
              <a:prstDash val="solid"/>
              <a:headEnd type="none" len="sm" w="sm"/>
              <a:tailEnd type="none" len="sm" w="sm"/>
            </a:ln>
          </p:spPr>
        </p:sp>
        <p:sp>
          <p:nvSpPr>
            <p:cNvPr name="AutoShape 12" id="12"/>
            <p:cNvSpPr/>
            <p:nvPr/>
          </p:nvSpPr>
          <p:spPr>
            <a:xfrm flipV="true">
              <a:off x="192371" y="25400"/>
              <a:ext cx="21900886" cy="25400"/>
            </a:xfrm>
            <a:prstGeom prst="line">
              <a:avLst/>
            </a:prstGeom>
            <a:ln cap="flat" w="50800">
              <a:solidFill>
                <a:srgbClr val="FF811A"/>
              </a:solidFill>
              <a:prstDash val="solid"/>
              <a:headEnd type="none" len="sm" w="sm"/>
              <a:tailEnd type="none" len="sm" w="sm"/>
            </a:ln>
          </p:spPr>
        </p:sp>
        <p:sp>
          <p:nvSpPr>
            <p:cNvPr name="AutoShape 13" id="13"/>
            <p:cNvSpPr/>
            <p:nvPr/>
          </p:nvSpPr>
          <p:spPr>
            <a:xfrm flipV="true">
              <a:off x="192371" y="8417559"/>
              <a:ext cx="21900886" cy="25400"/>
            </a:xfrm>
            <a:prstGeom prst="line">
              <a:avLst/>
            </a:prstGeom>
            <a:ln cap="flat" w="50800">
              <a:solidFill>
                <a:srgbClr val="FF811A"/>
              </a:solidFill>
              <a:prstDash val="solid"/>
              <a:headEnd type="none" len="sm" w="sm"/>
              <a:tailEnd type="none" len="sm" w="sm"/>
            </a:ln>
          </p:spPr>
        </p:sp>
        <p:sp>
          <p:nvSpPr>
            <p:cNvPr name="TextBox 14" id="14"/>
            <p:cNvSpPr txBox="true"/>
            <p:nvPr/>
          </p:nvSpPr>
          <p:spPr>
            <a:xfrm rot="0">
              <a:off x="7349530" y="8376284"/>
              <a:ext cx="7586568" cy="676274"/>
            </a:xfrm>
            <a:prstGeom prst="rect">
              <a:avLst/>
            </a:prstGeom>
          </p:spPr>
          <p:txBody>
            <a:bodyPr anchor="t" rtlCol="false" tIns="0" lIns="0" bIns="0" rIns="0">
              <a:spAutoFit/>
            </a:bodyPr>
            <a:lstStyle/>
            <a:p>
              <a:pPr algn="ctr">
                <a:lnSpc>
                  <a:spcPts val="4200"/>
                </a:lnSpc>
              </a:pPr>
              <a:r>
                <a:rPr lang="en-US" sz="3000" spc="381">
                  <a:solidFill>
                    <a:srgbClr val="000000"/>
                  </a:solidFill>
                  <a:ea typeface="Glacial Indifference Bold Italics"/>
                </a:rPr>
                <a:t>부성현</a:t>
              </a:r>
            </a:p>
          </p:txBody>
        </p:sp>
        <p:sp>
          <p:nvSpPr>
            <p:cNvPr name="TextBox 15" id="15"/>
            <p:cNvSpPr txBox="true"/>
            <p:nvPr/>
          </p:nvSpPr>
          <p:spPr>
            <a:xfrm rot="0">
              <a:off x="192371" y="9014458"/>
              <a:ext cx="21900886" cy="2159846"/>
            </a:xfrm>
            <a:prstGeom prst="rect">
              <a:avLst/>
            </a:prstGeom>
          </p:spPr>
          <p:txBody>
            <a:bodyPr anchor="t" rtlCol="false" tIns="0" lIns="0" bIns="0" rIns="0">
              <a:spAutoFit/>
            </a:bodyPr>
            <a:lstStyle/>
            <a:p>
              <a:pPr algn="ctr">
                <a:lnSpc>
                  <a:spcPts val="2620"/>
                </a:lnSpc>
              </a:pPr>
              <a:r>
                <a:rPr lang="en-US" sz="2000" spc="40">
                  <a:solidFill>
                    <a:srgbClr val="000000"/>
                  </a:solidFill>
                  <a:ea typeface="Glacial Indifference"/>
                </a:rPr>
                <a:t>처음의 기획안은 실시간 날씨 제공이었으나 구현과정에서 이미 알고 있는 당장의 날씨를 제공해주면 무슨 의미가 있는지에 대한 의문이 생겨</a:t>
              </a:r>
            </a:p>
            <a:p>
              <a:pPr algn="ctr">
                <a:lnSpc>
                  <a:spcPts val="2620"/>
                </a:lnSpc>
              </a:pPr>
              <a:r>
                <a:rPr lang="en-US" sz="2000" spc="40">
                  <a:solidFill>
                    <a:srgbClr val="000000"/>
                  </a:solidFill>
                  <a:latin typeface="Glacial Indifference"/>
                  <a:ea typeface="Glacial Indifference"/>
                </a:rPr>
                <a:t>단기예보로 바꾸게 되었으며 하나의 버튼으로 두개의 api에 값을 차례로 넘겨 결과를 출력하는 과정이 어려웠으나</a:t>
              </a:r>
            </a:p>
            <a:p>
              <a:pPr algn="ctr">
                <a:lnSpc>
                  <a:spcPts val="2620"/>
                </a:lnSpc>
              </a:pPr>
              <a:r>
                <a:rPr lang="en-US" sz="2000" spc="40">
                  <a:solidFill>
                    <a:srgbClr val="000000"/>
                  </a:solidFill>
                  <a:latin typeface="Glacial Indifference"/>
                  <a:ea typeface="Glacial Indifference"/>
                </a:rPr>
                <a:t>해결하여 애초 기획시 구현하고자 했던 기능은 100% 구현했습니다.</a:t>
              </a:r>
            </a:p>
            <a:p>
              <a:pPr algn="ctr">
                <a:lnSpc>
                  <a:spcPts val="2620"/>
                </a:lnSpc>
              </a:pPr>
              <a:r>
                <a:rPr lang="en-US" sz="2000" spc="40">
                  <a:solidFill>
                    <a:srgbClr val="000000"/>
                  </a:solidFill>
                  <a:latin typeface="Glacial Indifference"/>
                  <a:ea typeface="Glacial Indifference"/>
                </a:rPr>
                <a:t>부가 기능이 없어 아쉽지만 api와 스프링 그리고 github를 활용하여 팀원들과 소통하며 진행하였기에 github의 중요성을 느낄수 있었으며</a:t>
              </a:r>
            </a:p>
            <a:p>
              <a:pPr algn="ctr">
                <a:lnSpc>
                  <a:spcPts val="2620"/>
                </a:lnSpc>
              </a:pPr>
              <a:r>
                <a:rPr lang="en-US" sz="2000" spc="40">
                  <a:solidFill>
                    <a:srgbClr val="000000"/>
                  </a:solidFill>
                  <a:latin typeface="Glacial Indifference"/>
                  <a:ea typeface="Glacial Indifference"/>
                </a:rPr>
                <a:t>협업능력과 API와 스프링 활용 능력이 향상되는 좋은 경험이었습니다. </a:t>
              </a:r>
            </a:p>
          </p:txBody>
        </p:sp>
        <p:sp>
          <p:nvSpPr>
            <p:cNvPr name="AutoShape 16" id="16"/>
            <p:cNvSpPr/>
            <p:nvPr/>
          </p:nvSpPr>
          <p:spPr>
            <a:xfrm flipV="true">
              <a:off x="192371" y="11199705"/>
              <a:ext cx="21900886" cy="25400"/>
            </a:xfrm>
            <a:prstGeom prst="line">
              <a:avLst/>
            </a:prstGeom>
            <a:ln cap="flat" w="50800">
              <a:solidFill>
                <a:srgbClr val="FF811A"/>
              </a:solidFill>
              <a:prstDash val="solid"/>
              <a:headEnd type="none" len="sm" w="sm"/>
              <a:tailEnd type="none" len="sm" w="sm"/>
            </a:ln>
          </p:spPr>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847725" y="0"/>
            <a:ext cx="12823149" cy="12823149"/>
            <a:chOff x="0" y="0"/>
            <a:chExt cx="12700000" cy="12700000"/>
          </a:xfrm>
        </p:grpSpPr>
        <p:sp>
          <p:nvSpPr>
            <p:cNvPr name="Freeform 3" id="3"/>
            <p:cNvSpPr/>
            <p:nvPr/>
          </p:nvSpPr>
          <p:spPr>
            <a:xfrm flipH="false" flipV="false" rot="0">
              <a:off x="-11430" y="857250"/>
              <a:ext cx="13009880" cy="11644630"/>
            </a:xfrm>
            <a:custGeom>
              <a:avLst/>
              <a:gdLst/>
              <a:ahLst/>
              <a:cxnLst/>
              <a:rect r="r" b="b" t="t" l="l"/>
              <a:pathLst>
                <a:path h="11644630" w="13009880">
                  <a:moveTo>
                    <a:pt x="10152380" y="938530"/>
                  </a:moveTo>
                  <a:cubicBezTo>
                    <a:pt x="8962390" y="189230"/>
                    <a:pt x="8643620" y="154940"/>
                    <a:pt x="7245350" y="0"/>
                  </a:cubicBezTo>
                  <a:cubicBezTo>
                    <a:pt x="4039870" y="38100"/>
                    <a:pt x="1441450" y="1889760"/>
                    <a:pt x="435610" y="4933950"/>
                  </a:cubicBezTo>
                  <a:cubicBezTo>
                    <a:pt x="91440" y="5975350"/>
                    <a:pt x="0" y="7139940"/>
                    <a:pt x="403860" y="8159750"/>
                  </a:cubicBezTo>
                  <a:cubicBezTo>
                    <a:pt x="934720" y="9499600"/>
                    <a:pt x="2254250" y="10407650"/>
                    <a:pt x="3648710" y="10773410"/>
                  </a:cubicBezTo>
                  <a:cubicBezTo>
                    <a:pt x="5043170" y="11140440"/>
                    <a:pt x="6578600" y="11644630"/>
                    <a:pt x="8008619" y="11470640"/>
                  </a:cubicBezTo>
                  <a:cubicBezTo>
                    <a:pt x="9123679" y="11334750"/>
                    <a:pt x="10237469" y="10519410"/>
                    <a:pt x="11071860" y="9767570"/>
                  </a:cubicBezTo>
                  <a:cubicBezTo>
                    <a:pt x="11625579" y="9268460"/>
                    <a:pt x="11971019" y="8576310"/>
                    <a:pt x="12202160" y="7867650"/>
                  </a:cubicBezTo>
                  <a:cubicBezTo>
                    <a:pt x="13009880" y="5401310"/>
                    <a:pt x="12348210" y="2322830"/>
                    <a:pt x="10152380" y="938530"/>
                  </a:cubicBezTo>
                  <a:close/>
                </a:path>
              </a:pathLst>
            </a:custGeom>
            <a:solidFill>
              <a:srgbClr val="FFCC32"/>
            </a:solidFill>
            <a:ln w="12700">
              <a:solidFill>
                <a:srgbClr val="000000"/>
              </a:solidFill>
            </a:ln>
          </p:spPr>
        </p:sp>
      </p:grpSp>
      <p:sp>
        <p:nvSpPr>
          <p:cNvPr name="TextBox 4" id="4"/>
          <p:cNvSpPr txBox="true"/>
          <p:nvPr/>
        </p:nvSpPr>
        <p:spPr>
          <a:xfrm rot="0">
            <a:off x="1028700" y="1076325"/>
            <a:ext cx="16843448" cy="1366569"/>
          </a:xfrm>
          <a:prstGeom prst="rect">
            <a:avLst/>
          </a:prstGeom>
        </p:spPr>
        <p:txBody>
          <a:bodyPr anchor="t" rtlCol="false" tIns="0" lIns="0" bIns="0" rIns="0">
            <a:spAutoFit/>
          </a:bodyPr>
          <a:lstStyle/>
          <a:p>
            <a:pPr algn="just" marL="0" indent="0" lvl="0">
              <a:lnSpc>
                <a:spcPts val="10647"/>
              </a:lnSpc>
            </a:pPr>
            <a:r>
              <a:rPr lang="en-US" sz="9339">
                <a:solidFill>
                  <a:srgbClr val="000000"/>
                </a:solidFill>
                <a:latin typeface="TDTD평고딕"/>
                <a:ea typeface="TDTD평고딕"/>
              </a:rPr>
              <a:t>감사합니다!</a:t>
            </a:r>
          </a:p>
        </p:txBody>
      </p:sp>
      <p:sp>
        <p:nvSpPr>
          <p:cNvPr name="Freeform 5" id="5"/>
          <p:cNvSpPr/>
          <p:nvPr/>
        </p:nvSpPr>
        <p:spPr>
          <a:xfrm flipH="false" flipV="false" rot="0">
            <a:off x="9144000" y="3724239"/>
            <a:ext cx="8138120" cy="5696684"/>
          </a:xfrm>
          <a:custGeom>
            <a:avLst/>
            <a:gdLst/>
            <a:ahLst/>
            <a:cxnLst/>
            <a:rect r="r" b="b" t="t" l="l"/>
            <a:pathLst>
              <a:path h="5696684" w="8138120">
                <a:moveTo>
                  <a:pt x="0" y="0"/>
                </a:moveTo>
                <a:lnTo>
                  <a:pt x="8138120" y="0"/>
                </a:lnTo>
                <a:lnTo>
                  <a:pt x="8138120" y="5696684"/>
                </a:lnTo>
                <a:lnTo>
                  <a:pt x="0" y="56966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8027670"/>
            <a:ext cx="16230600" cy="1230630"/>
          </a:xfrm>
          <a:prstGeom prst="rect">
            <a:avLst/>
          </a:prstGeom>
        </p:spPr>
        <p:txBody>
          <a:bodyPr anchor="t" rtlCol="false" tIns="0" lIns="0" bIns="0" rIns="0">
            <a:spAutoFit/>
          </a:bodyPr>
          <a:lstStyle/>
          <a:p>
            <a:pPr algn="l">
              <a:lnSpc>
                <a:spcPts val="3255"/>
              </a:lnSpc>
            </a:pPr>
            <a:r>
              <a:rPr lang="en-US" sz="2100">
                <a:solidFill>
                  <a:srgbClr val="000000"/>
                </a:solidFill>
                <a:latin typeface="윤고딕 Semi-Bold"/>
                <a:ea typeface="윤고딕 Semi-Bold"/>
              </a:rPr>
              <a:t>K-Digital Training - 4조</a:t>
            </a:r>
          </a:p>
          <a:p>
            <a:pPr algn="l">
              <a:lnSpc>
                <a:spcPts val="3255"/>
              </a:lnSpc>
            </a:pPr>
            <a:r>
              <a:rPr lang="en-US" sz="2100">
                <a:solidFill>
                  <a:srgbClr val="000000"/>
                </a:solidFill>
                <a:latin typeface="윤고딕 Semi-Bold"/>
                <a:ea typeface="윤고딕 Semi-Bold"/>
              </a:rPr>
              <a:t>Java OpenAPI 활용</a:t>
            </a:r>
          </a:p>
          <a:p>
            <a:pPr algn="l">
              <a:lnSpc>
                <a:spcPts val="3255"/>
              </a:lnSpc>
            </a:pPr>
            <a:r>
              <a:rPr lang="en-US" sz="2100">
                <a:solidFill>
                  <a:srgbClr val="000000"/>
                </a:solidFill>
                <a:latin typeface="윤고딕 Semi-Bold"/>
                <a:ea typeface="윤고딕 Semi-Bold"/>
              </a:rPr>
              <a:t>연락처:010-XXXX-XXXX</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6773355" y="-414058"/>
            <a:ext cx="15699230" cy="7536533"/>
            <a:chOff x="0" y="0"/>
            <a:chExt cx="13288429" cy="6379210"/>
          </a:xfrm>
        </p:grpSpPr>
        <p:sp>
          <p:nvSpPr>
            <p:cNvPr name="Freeform 3" id="3"/>
            <p:cNvSpPr/>
            <p:nvPr/>
          </p:nvSpPr>
          <p:spPr>
            <a:xfrm flipH="false" flipV="false" rot="0">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FFCC32"/>
            </a:solidFill>
          </p:spPr>
        </p:sp>
      </p:grpSp>
      <p:grpSp>
        <p:nvGrpSpPr>
          <p:cNvPr name="Group 4" id="4"/>
          <p:cNvGrpSpPr/>
          <p:nvPr/>
        </p:nvGrpSpPr>
        <p:grpSpPr>
          <a:xfrm rot="0">
            <a:off x="5870439" y="-414058"/>
            <a:ext cx="16602146" cy="7969985"/>
            <a:chOff x="0" y="0"/>
            <a:chExt cx="13288429" cy="6379210"/>
          </a:xfrm>
        </p:grpSpPr>
        <p:sp>
          <p:nvSpPr>
            <p:cNvPr name="Freeform 5" id="5"/>
            <p:cNvSpPr/>
            <p:nvPr/>
          </p:nvSpPr>
          <p:spPr>
            <a:xfrm flipH="false" flipV="false" rot="0">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000000">
                <a:alpha val="0"/>
              </a:srgbClr>
            </a:solidFill>
          </p:spPr>
        </p:sp>
      </p:grpSp>
      <p:sp>
        <p:nvSpPr>
          <p:cNvPr name="TextBox 6" id="6"/>
          <p:cNvSpPr txBox="true"/>
          <p:nvPr/>
        </p:nvSpPr>
        <p:spPr>
          <a:xfrm rot="0">
            <a:off x="1028700" y="1009650"/>
            <a:ext cx="16055848" cy="2686050"/>
          </a:xfrm>
          <a:prstGeom prst="rect">
            <a:avLst/>
          </a:prstGeom>
        </p:spPr>
        <p:txBody>
          <a:bodyPr anchor="t" rtlCol="false" tIns="0" lIns="0" bIns="0" rIns="0">
            <a:spAutoFit/>
          </a:bodyPr>
          <a:lstStyle/>
          <a:p>
            <a:pPr algn="l">
              <a:lnSpc>
                <a:spcPts val="10559"/>
              </a:lnSpc>
            </a:pPr>
            <a:r>
              <a:rPr lang="en-US" sz="8799">
                <a:solidFill>
                  <a:srgbClr val="FF811A"/>
                </a:solidFill>
                <a:ea typeface="TDTD평고딕"/>
              </a:rPr>
              <a:t>프로젝트 주제 </a:t>
            </a:r>
          </a:p>
          <a:p>
            <a:pPr algn="l" marL="0" indent="0" lvl="0">
              <a:lnSpc>
                <a:spcPts val="10560"/>
              </a:lnSpc>
              <a:spcBef>
                <a:spcPct val="0"/>
              </a:spcBef>
            </a:pPr>
            <a:r>
              <a:rPr lang="en-US" sz="8800">
                <a:solidFill>
                  <a:srgbClr val="FF811A"/>
                </a:solidFill>
                <a:latin typeface="TDTD평고딕"/>
              </a:rPr>
              <a:t> </a:t>
            </a:r>
          </a:p>
        </p:txBody>
      </p:sp>
      <p:sp>
        <p:nvSpPr>
          <p:cNvPr name="Freeform 7" id="7"/>
          <p:cNvSpPr/>
          <p:nvPr/>
        </p:nvSpPr>
        <p:spPr>
          <a:xfrm flipH="false" flipV="false" rot="0">
            <a:off x="9056624" y="3100878"/>
            <a:ext cx="8331903" cy="6741267"/>
          </a:xfrm>
          <a:custGeom>
            <a:avLst/>
            <a:gdLst/>
            <a:ahLst/>
            <a:cxnLst/>
            <a:rect r="r" b="b" t="t" l="l"/>
            <a:pathLst>
              <a:path h="6741267" w="8331903">
                <a:moveTo>
                  <a:pt x="0" y="0"/>
                </a:moveTo>
                <a:lnTo>
                  <a:pt x="8331902" y="0"/>
                </a:lnTo>
                <a:lnTo>
                  <a:pt x="8331902" y="6741266"/>
                </a:lnTo>
                <a:lnTo>
                  <a:pt x="0" y="67412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3738821"/>
            <a:ext cx="11145341" cy="3325667"/>
          </a:xfrm>
          <a:prstGeom prst="rect">
            <a:avLst/>
          </a:prstGeom>
        </p:spPr>
        <p:txBody>
          <a:bodyPr anchor="t" rtlCol="false" tIns="0" lIns="0" bIns="0" rIns="0">
            <a:spAutoFit/>
          </a:bodyPr>
          <a:lstStyle/>
          <a:p>
            <a:pPr algn="l">
              <a:lnSpc>
                <a:spcPts val="6580"/>
              </a:lnSpc>
            </a:pPr>
            <a:r>
              <a:rPr lang="en-US" sz="4700">
                <a:solidFill>
                  <a:srgbClr val="000000"/>
                </a:solidFill>
                <a:ea typeface="Nanum Square Bold"/>
              </a:rPr>
              <a:t>사용자가 원하는 지역을 골라</a:t>
            </a:r>
          </a:p>
          <a:p>
            <a:pPr algn="l">
              <a:lnSpc>
                <a:spcPts val="6580"/>
              </a:lnSpc>
            </a:pPr>
            <a:r>
              <a:rPr lang="en-US" sz="4700">
                <a:solidFill>
                  <a:srgbClr val="000000"/>
                </a:solidFill>
                <a:ea typeface="Nanum Square Bold"/>
              </a:rPr>
              <a:t>고른 지역의 실시간 날씨 정보를 </a:t>
            </a:r>
          </a:p>
          <a:p>
            <a:pPr algn="l">
              <a:lnSpc>
                <a:spcPts val="6580"/>
              </a:lnSpc>
            </a:pPr>
            <a:r>
              <a:rPr lang="en-US" sz="4700">
                <a:solidFill>
                  <a:srgbClr val="000000"/>
                </a:solidFill>
                <a:ea typeface="Nanum Square Bold"/>
              </a:rPr>
              <a:t>사용자에게 제공하는</a:t>
            </a:r>
          </a:p>
          <a:p>
            <a:pPr algn="l" marL="0" indent="0" lvl="0">
              <a:lnSpc>
                <a:spcPts val="6580"/>
              </a:lnSpc>
              <a:spcBef>
                <a:spcPct val="0"/>
              </a:spcBef>
            </a:pPr>
            <a:r>
              <a:rPr lang="en-US" sz="4700">
                <a:solidFill>
                  <a:srgbClr val="000000"/>
                </a:solidFill>
                <a:ea typeface="Nanum Square Bold"/>
              </a:rPr>
              <a:t>실시간 날씨제공 시스템</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5400000">
            <a:off x="-4130435" y="-400495"/>
            <a:ext cx="15699230" cy="7536533"/>
            <a:chOff x="0" y="0"/>
            <a:chExt cx="13288429" cy="6379210"/>
          </a:xfrm>
        </p:grpSpPr>
        <p:sp>
          <p:nvSpPr>
            <p:cNvPr name="Freeform 3" id="3"/>
            <p:cNvSpPr/>
            <p:nvPr/>
          </p:nvSpPr>
          <p:spPr>
            <a:xfrm flipH="false" flipV="false" rot="0">
              <a:off x="0" y="0"/>
              <a:ext cx="13288429" cy="6379210"/>
            </a:xfrm>
            <a:custGeom>
              <a:avLst/>
              <a:gdLst/>
              <a:ahLst/>
              <a:cxnLst/>
              <a:rect r="r" b="b" t="t" l="l"/>
              <a:pathLst>
                <a:path h="6379210" w="13288429">
                  <a:moveTo>
                    <a:pt x="6637706" y="0"/>
                  </a:moveTo>
                  <a:lnTo>
                    <a:pt x="6637706" y="0"/>
                  </a:lnTo>
                  <a:lnTo>
                    <a:pt x="6637706" y="7620"/>
                  </a:lnTo>
                  <a:lnTo>
                    <a:pt x="0" y="6379210"/>
                  </a:lnTo>
                  <a:lnTo>
                    <a:pt x="6642519" y="6379210"/>
                  </a:lnTo>
                  <a:lnTo>
                    <a:pt x="13288429" y="0"/>
                  </a:lnTo>
                  <a:close/>
                </a:path>
              </a:pathLst>
            </a:custGeom>
            <a:solidFill>
              <a:srgbClr val="FFCC32"/>
            </a:solidFill>
          </p:spPr>
        </p:sp>
      </p:grpSp>
      <p:sp>
        <p:nvSpPr>
          <p:cNvPr name="Freeform 4" id="4"/>
          <p:cNvSpPr/>
          <p:nvPr/>
        </p:nvSpPr>
        <p:spPr>
          <a:xfrm flipH="false" flipV="false" rot="0">
            <a:off x="0" y="4228975"/>
            <a:ext cx="7487446" cy="6058025"/>
          </a:xfrm>
          <a:custGeom>
            <a:avLst/>
            <a:gdLst/>
            <a:ahLst/>
            <a:cxnLst/>
            <a:rect r="r" b="b" t="t" l="l"/>
            <a:pathLst>
              <a:path h="6058025" w="7487446">
                <a:moveTo>
                  <a:pt x="0" y="0"/>
                </a:moveTo>
                <a:lnTo>
                  <a:pt x="7487446" y="0"/>
                </a:lnTo>
                <a:lnTo>
                  <a:pt x="7487446" y="6058025"/>
                </a:lnTo>
                <a:lnTo>
                  <a:pt x="0" y="60580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2556504" y="5467980"/>
            <a:ext cx="780940" cy="78094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812800"/>
                  </a:moveTo>
                  <a:lnTo>
                    <a:pt x="0" y="406400"/>
                  </a:lnTo>
                  <a:lnTo>
                    <a:pt x="203200" y="406400"/>
                  </a:lnTo>
                  <a:lnTo>
                    <a:pt x="203200" y="0"/>
                  </a:lnTo>
                  <a:lnTo>
                    <a:pt x="609600" y="0"/>
                  </a:lnTo>
                  <a:lnTo>
                    <a:pt x="609600" y="406400"/>
                  </a:lnTo>
                  <a:lnTo>
                    <a:pt x="812800" y="406400"/>
                  </a:lnTo>
                  <a:lnTo>
                    <a:pt x="406400" y="812800"/>
                  </a:lnTo>
                  <a:close/>
                </a:path>
              </a:pathLst>
            </a:custGeom>
            <a:solidFill>
              <a:srgbClr val="FF811A"/>
            </a:solidFill>
          </p:spPr>
        </p:sp>
        <p:sp>
          <p:nvSpPr>
            <p:cNvPr name="TextBox 7" id="7"/>
            <p:cNvSpPr txBox="true"/>
            <p:nvPr/>
          </p:nvSpPr>
          <p:spPr>
            <a:xfrm>
              <a:off x="203200" y="-76200"/>
              <a:ext cx="406400" cy="787400"/>
            </a:xfrm>
            <a:prstGeom prst="rect">
              <a:avLst/>
            </a:prstGeom>
          </p:spPr>
          <p:txBody>
            <a:bodyPr anchor="ctr" rtlCol="false" tIns="50800" lIns="50800" bIns="50800" rIns="50800"/>
            <a:lstStyle/>
            <a:p>
              <a:pPr algn="ctr">
                <a:lnSpc>
                  <a:spcPts val="3600"/>
                </a:lnSpc>
              </a:pPr>
            </a:p>
          </p:txBody>
        </p:sp>
      </p:grpSp>
      <p:sp>
        <p:nvSpPr>
          <p:cNvPr name="TextBox 8" id="8"/>
          <p:cNvSpPr txBox="true"/>
          <p:nvPr/>
        </p:nvSpPr>
        <p:spPr>
          <a:xfrm rot="0">
            <a:off x="8003461" y="1266419"/>
            <a:ext cx="9887027" cy="135255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FF811A"/>
                </a:solidFill>
                <a:ea typeface="TDTD평고딕"/>
              </a:rPr>
              <a:t>프로젝트 선정이유 </a:t>
            </a:r>
          </a:p>
        </p:txBody>
      </p:sp>
      <p:sp>
        <p:nvSpPr>
          <p:cNvPr name="TextBox 9" id="9"/>
          <p:cNvSpPr txBox="true"/>
          <p:nvPr/>
        </p:nvSpPr>
        <p:spPr>
          <a:xfrm rot="-825507">
            <a:off x="628886" y="1597851"/>
            <a:ext cx="5057112" cy="1599482"/>
          </a:xfrm>
          <a:prstGeom prst="rect">
            <a:avLst/>
          </a:prstGeom>
        </p:spPr>
        <p:txBody>
          <a:bodyPr anchor="t" rtlCol="false" tIns="0" lIns="0" bIns="0" rIns="0">
            <a:spAutoFit/>
          </a:bodyPr>
          <a:lstStyle/>
          <a:p>
            <a:pPr algn="l" marL="0" indent="0" lvl="0">
              <a:lnSpc>
                <a:spcPts val="12534"/>
              </a:lnSpc>
              <a:spcBef>
                <a:spcPct val="0"/>
              </a:spcBef>
            </a:pPr>
            <a:r>
              <a:rPr lang="en-US" sz="10445">
                <a:solidFill>
                  <a:srgbClr val="CB6CE6"/>
                </a:solidFill>
                <a:latin typeface="TDTD평고딕"/>
              </a:rPr>
              <a:t>WHY? </a:t>
            </a:r>
          </a:p>
        </p:txBody>
      </p:sp>
      <p:sp>
        <p:nvSpPr>
          <p:cNvPr name="TextBox 10" id="10"/>
          <p:cNvSpPr txBox="true"/>
          <p:nvPr/>
        </p:nvSpPr>
        <p:spPr>
          <a:xfrm rot="0">
            <a:off x="8003461" y="2879112"/>
            <a:ext cx="9887027" cy="2226919"/>
          </a:xfrm>
          <a:prstGeom prst="rect">
            <a:avLst/>
          </a:prstGeom>
        </p:spPr>
        <p:txBody>
          <a:bodyPr anchor="t" rtlCol="false" tIns="0" lIns="0" bIns="0" rIns="0">
            <a:spAutoFit/>
          </a:bodyPr>
          <a:lstStyle/>
          <a:p>
            <a:pPr algn="ctr">
              <a:lnSpc>
                <a:spcPts val="5881"/>
              </a:lnSpc>
            </a:pPr>
            <a:r>
              <a:rPr lang="en-US" sz="4201">
                <a:solidFill>
                  <a:srgbClr val="000000"/>
                </a:solidFill>
                <a:latin typeface="Nanum Square Bold"/>
                <a:ea typeface="Nanum Square Bold"/>
              </a:rPr>
              <a:t>접근성 용이한 지도 API</a:t>
            </a:r>
          </a:p>
          <a:p>
            <a:pPr algn="ctr">
              <a:lnSpc>
                <a:spcPts val="5881"/>
              </a:lnSpc>
            </a:pPr>
            <a:r>
              <a:rPr lang="en-US" sz="4201">
                <a:solidFill>
                  <a:srgbClr val="000000"/>
                </a:solidFill>
                <a:latin typeface="Nanum Square Bold"/>
              </a:rPr>
              <a:t>+</a:t>
            </a:r>
          </a:p>
          <a:p>
            <a:pPr algn="ctr" marL="0" indent="0" lvl="0">
              <a:lnSpc>
                <a:spcPts val="5881"/>
              </a:lnSpc>
              <a:spcBef>
                <a:spcPct val="0"/>
              </a:spcBef>
            </a:pPr>
            <a:r>
              <a:rPr lang="en-US" sz="4201">
                <a:solidFill>
                  <a:srgbClr val="000000"/>
                </a:solidFill>
                <a:latin typeface="Nanum Square Bold"/>
                <a:ea typeface="Nanum Square Bold"/>
              </a:rPr>
              <a:t>자주 보이는 날씨 API</a:t>
            </a:r>
          </a:p>
        </p:txBody>
      </p:sp>
      <p:sp>
        <p:nvSpPr>
          <p:cNvPr name="TextBox 11" id="11"/>
          <p:cNvSpPr txBox="true"/>
          <p:nvPr/>
        </p:nvSpPr>
        <p:spPr>
          <a:xfrm rot="0">
            <a:off x="8003461" y="6506095"/>
            <a:ext cx="9887027" cy="2226919"/>
          </a:xfrm>
          <a:prstGeom prst="rect">
            <a:avLst/>
          </a:prstGeom>
        </p:spPr>
        <p:txBody>
          <a:bodyPr anchor="t" rtlCol="false" tIns="0" lIns="0" bIns="0" rIns="0">
            <a:spAutoFit/>
          </a:bodyPr>
          <a:lstStyle/>
          <a:p>
            <a:pPr algn="ctr">
              <a:lnSpc>
                <a:spcPts val="5881"/>
              </a:lnSpc>
            </a:pPr>
            <a:r>
              <a:rPr lang="en-US" sz="4201">
                <a:solidFill>
                  <a:srgbClr val="000000"/>
                </a:solidFill>
                <a:ea typeface="Nanum Square Bold"/>
              </a:rPr>
              <a:t>위치 정보를 반영한 실시간 날씨 정보 제공</a:t>
            </a:r>
          </a:p>
          <a:p>
            <a:pPr algn="ctr">
              <a:lnSpc>
                <a:spcPts val="5881"/>
              </a:lnSpc>
            </a:pPr>
            <a:r>
              <a:rPr lang="en-US" sz="4201">
                <a:solidFill>
                  <a:srgbClr val="000000"/>
                </a:solidFill>
                <a:ea typeface="Nanum Square Bold"/>
              </a:rPr>
              <a:t>두 가지를 더해서 사용자가 사용하기 편리한</a:t>
            </a:r>
          </a:p>
          <a:p>
            <a:pPr algn="ctr" marL="0" indent="0" lvl="0">
              <a:lnSpc>
                <a:spcPts val="5881"/>
              </a:lnSpc>
              <a:spcBef>
                <a:spcPct val="0"/>
              </a:spcBef>
            </a:pPr>
            <a:r>
              <a:rPr lang="en-US" sz="4201">
                <a:solidFill>
                  <a:srgbClr val="000000"/>
                </a:solidFill>
                <a:latin typeface="Nanum Square Bold"/>
                <a:ea typeface="Nanum Square Bold"/>
              </a:rPr>
              <a:t> 기능을 제공하기 위해서 선정</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3497683" y="4272273"/>
            <a:ext cx="3761617" cy="1742454"/>
            <a:chOff x="0" y="0"/>
            <a:chExt cx="5869940" cy="2719070"/>
          </a:xfrm>
        </p:grpSpPr>
        <p:sp>
          <p:nvSpPr>
            <p:cNvPr name="Freeform 3" id="3"/>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4" id="4"/>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811A"/>
            </a:solidFill>
          </p:spPr>
        </p:sp>
      </p:grpSp>
      <p:grpSp>
        <p:nvGrpSpPr>
          <p:cNvPr name="Group 5" id="5"/>
          <p:cNvGrpSpPr/>
          <p:nvPr/>
        </p:nvGrpSpPr>
        <p:grpSpPr>
          <a:xfrm rot="0">
            <a:off x="10380437" y="4272273"/>
            <a:ext cx="3761617" cy="1742454"/>
            <a:chOff x="0" y="0"/>
            <a:chExt cx="5869940" cy="2719070"/>
          </a:xfrm>
        </p:grpSpPr>
        <p:sp>
          <p:nvSpPr>
            <p:cNvPr name="Freeform 6" id="6"/>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7" id="7"/>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933A"/>
            </a:solidFill>
          </p:spPr>
        </p:sp>
      </p:grpSp>
      <p:grpSp>
        <p:nvGrpSpPr>
          <p:cNvPr name="Group 8" id="8"/>
          <p:cNvGrpSpPr/>
          <p:nvPr/>
        </p:nvGrpSpPr>
        <p:grpSpPr>
          <a:xfrm rot="0">
            <a:off x="7263191" y="4272273"/>
            <a:ext cx="3761617" cy="1742454"/>
            <a:chOff x="0" y="0"/>
            <a:chExt cx="5869940" cy="2719070"/>
          </a:xfrm>
        </p:grpSpPr>
        <p:sp>
          <p:nvSpPr>
            <p:cNvPr name="Freeform 9" id="9"/>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0" id="10"/>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AB66"/>
            </a:solidFill>
          </p:spPr>
        </p:sp>
      </p:grpSp>
      <p:grpSp>
        <p:nvGrpSpPr>
          <p:cNvPr name="Group 11" id="11"/>
          <p:cNvGrpSpPr/>
          <p:nvPr/>
        </p:nvGrpSpPr>
        <p:grpSpPr>
          <a:xfrm rot="0">
            <a:off x="4145946" y="4272273"/>
            <a:ext cx="3761617" cy="1742454"/>
            <a:chOff x="0" y="0"/>
            <a:chExt cx="5869940" cy="2719070"/>
          </a:xfrm>
        </p:grpSpPr>
        <p:sp>
          <p:nvSpPr>
            <p:cNvPr name="Freeform 12" id="12"/>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3" id="13"/>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C18D"/>
            </a:solidFill>
          </p:spPr>
        </p:sp>
      </p:grpSp>
      <p:grpSp>
        <p:nvGrpSpPr>
          <p:cNvPr name="Group 14" id="14"/>
          <p:cNvGrpSpPr/>
          <p:nvPr/>
        </p:nvGrpSpPr>
        <p:grpSpPr>
          <a:xfrm rot="0">
            <a:off x="1028700" y="4272273"/>
            <a:ext cx="3761617" cy="1742454"/>
            <a:chOff x="0" y="0"/>
            <a:chExt cx="5869940" cy="2719070"/>
          </a:xfrm>
        </p:grpSpPr>
        <p:sp>
          <p:nvSpPr>
            <p:cNvPr name="Freeform 15" id="15"/>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6" id="16"/>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D5B2"/>
            </a:solidFill>
          </p:spPr>
        </p:sp>
      </p:grpSp>
      <p:sp>
        <p:nvSpPr>
          <p:cNvPr name="TextBox 17" id="17"/>
          <p:cNvSpPr txBox="true"/>
          <p:nvPr/>
        </p:nvSpPr>
        <p:spPr>
          <a:xfrm rot="0">
            <a:off x="1309844" y="7002236"/>
            <a:ext cx="2888000" cy="918209"/>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리스트 박스에서</a:t>
            </a:r>
          </a:p>
          <a:p>
            <a:pPr algn="ctr">
              <a:lnSpc>
                <a:spcPts val="3600"/>
              </a:lnSpc>
            </a:pPr>
            <a:r>
              <a:rPr lang="en-US" sz="2400">
                <a:solidFill>
                  <a:srgbClr val="000000"/>
                </a:solidFill>
                <a:ea typeface="윤고딕 Semi-Bold"/>
              </a:rPr>
              <a:t>지역 선택</a:t>
            </a:r>
          </a:p>
        </p:txBody>
      </p:sp>
      <p:sp>
        <p:nvSpPr>
          <p:cNvPr name="TextBox 18" id="18"/>
          <p:cNvSpPr txBox="true"/>
          <p:nvPr/>
        </p:nvSpPr>
        <p:spPr>
          <a:xfrm rot="0">
            <a:off x="1418244" y="5057085"/>
            <a:ext cx="2651502" cy="485775"/>
          </a:xfrm>
          <a:prstGeom prst="rect">
            <a:avLst/>
          </a:prstGeom>
        </p:spPr>
        <p:txBody>
          <a:bodyPr anchor="t" rtlCol="false" tIns="0" lIns="0" bIns="0" rIns="0">
            <a:spAutoFit/>
          </a:bodyPr>
          <a:lstStyle/>
          <a:p>
            <a:pPr algn="ctr">
              <a:lnSpc>
                <a:spcPts val="3720"/>
              </a:lnSpc>
            </a:pPr>
            <a:r>
              <a:rPr lang="en-US" sz="3100">
                <a:solidFill>
                  <a:srgbClr val="000000"/>
                </a:solidFill>
                <a:ea typeface="윤고딕 Semi-Bold"/>
              </a:rPr>
              <a:t>주소 선택</a:t>
            </a:r>
          </a:p>
        </p:txBody>
      </p:sp>
      <p:sp>
        <p:nvSpPr>
          <p:cNvPr name="TextBox 19" id="19"/>
          <p:cNvSpPr txBox="true"/>
          <p:nvPr/>
        </p:nvSpPr>
        <p:spPr>
          <a:xfrm rot="0">
            <a:off x="4800166" y="7002236"/>
            <a:ext cx="2651502" cy="918209"/>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검색할 경우</a:t>
            </a:r>
          </a:p>
          <a:p>
            <a:pPr algn="ctr">
              <a:lnSpc>
                <a:spcPts val="3600"/>
              </a:lnSpc>
            </a:pPr>
            <a:r>
              <a:rPr lang="en-US" sz="2400">
                <a:solidFill>
                  <a:srgbClr val="000000"/>
                </a:solidFill>
                <a:ea typeface="윤고딕 Semi-Bold"/>
              </a:rPr>
              <a:t>지역 이름이 넘어감</a:t>
            </a:r>
          </a:p>
        </p:txBody>
      </p:sp>
      <p:sp>
        <p:nvSpPr>
          <p:cNvPr name="TextBox 20" id="20"/>
          <p:cNvSpPr txBox="true"/>
          <p:nvPr/>
        </p:nvSpPr>
        <p:spPr>
          <a:xfrm rot="0">
            <a:off x="4928623" y="5057085"/>
            <a:ext cx="2651502" cy="485775"/>
          </a:xfrm>
          <a:prstGeom prst="rect">
            <a:avLst/>
          </a:prstGeom>
        </p:spPr>
        <p:txBody>
          <a:bodyPr anchor="t" rtlCol="false" tIns="0" lIns="0" bIns="0" rIns="0">
            <a:spAutoFit/>
          </a:bodyPr>
          <a:lstStyle/>
          <a:p>
            <a:pPr algn="ctr">
              <a:lnSpc>
                <a:spcPts val="3720"/>
              </a:lnSpc>
            </a:pPr>
            <a:r>
              <a:rPr lang="en-US" sz="3100">
                <a:solidFill>
                  <a:srgbClr val="000000"/>
                </a:solidFill>
                <a:ea typeface="윤고딕 Semi-Bold"/>
              </a:rPr>
              <a:t>검색</a:t>
            </a:r>
          </a:p>
        </p:txBody>
      </p:sp>
      <p:sp>
        <p:nvSpPr>
          <p:cNvPr name="TextBox 21" id="21"/>
          <p:cNvSpPr txBox="true"/>
          <p:nvPr/>
        </p:nvSpPr>
        <p:spPr>
          <a:xfrm rot="0">
            <a:off x="7917412" y="7002236"/>
            <a:ext cx="2651502" cy="918209"/>
          </a:xfrm>
          <a:prstGeom prst="rect">
            <a:avLst/>
          </a:prstGeom>
        </p:spPr>
        <p:txBody>
          <a:bodyPr anchor="t" rtlCol="false" tIns="0" lIns="0" bIns="0" rIns="0">
            <a:spAutoFit/>
          </a:bodyPr>
          <a:lstStyle/>
          <a:p>
            <a:pPr algn="ctr">
              <a:lnSpc>
                <a:spcPts val="3600"/>
              </a:lnSpc>
            </a:pPr>
            <a:r>
              <a:rPr lang="en-US" sz="2400">
                <a:solidFill>
                  <a:srgbClr val="000000"/>
                </a:solidFill>
                <a:latin typeface="윤고딕 Semi-Bold"/>
                <a:ea typeface="윤고딕 Semi-Bold"/>
              </a:rPr>
              <a:t>네이버 OpenAPI</a:t>
            </a:r>
          </a:p>
          <a:p>
            <a:pPr algn="ctr">
              <a:lnSpc>
                <a:spcPts val="3600"/>
              </a:lnSpc>
            </a:pPr>
            <a:r>
              <a:rPr lang="en-US" sz="2400">
                <a:solidFill>
                  <a:srgbClr val="000000"/>
                </a:solidFill>
                <a:ea typeface="윤고딕 Semi-Bold"/>
              </a:rPr>
              <a:t>호출</a:t>
            </a:r>
          </a:p>
        </p:txBody>
      </p:sp>
      <p:sp>
        <p:nvSpPr>
          <p:cNvPr name="TextBox 22" id="22"/>
          <p:cNvSpPr txBox="true"/>
          <p:nvPr/>
        </p:nvSpPr>
        <p:spPr>
          <a:xfrm rot="0">
            <a:off x="8050438" y="4814197"/>
            <a:ext cx="2651502" cy="971550"/>
          </a:xfrm>
          <a:prstGeom prst="rect">
            <a:avLst/>
          </a:prstGeom>
        </p:spPr>
        <p:txBody>
          <a:bodyPr anchor="t" rtlCol="false" tIns="0" lIns="0" bIns="0" rIns="0">
            <a:spAutoFit/>
          </a:bodyPr>
          <a:lstStyle/>
          <a:p>
            <a:pPr algn="ctr">
              <a:lnSpc>
                <a:spcPts val="3720"/>
              </a:lnSpc>
            </a:pPr>
            <a:r>
              <a:rPr lang="en-US" sz="3100">
                <a:solidFill>
                  <a:srgbClr val="000000"/>
                </a:solidFill>
                <a:latin typeface="윤고딕 Semi-Bold"/>
                <a:ea typeface="윤고딕 Semi-Bold"/>
              </a:rPr>
              <a:t>네이버 지도 API</a:t>
            </a:r>
          </a:p>
        </p:txBody>
      </p:sp>
      <p:sp>
        <p:nvSpPr>
          <p:cNvPr name="TextBox 23" id="23"/>
          <p:cNvSpPr txBox="true"/>
          <p:nvPr/>
        </p:nvSpPr>
        <p:spPr>
          <a:xfrm rot="0">
            <a:off x="11034657" y="7002236"/>
            <a:ext cx="2651502" cy="918209"/>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선택된 지역의 상세 위도와 경도를 추출</a:t>
            </a:r>
          </a:p>
        </p:txBody>
      </p:sp>
      <p:sp>
        <p:nvSpPr>
          <p:cNvPr name="TextBox 24" id="24"/>
          <p:cNvSpPr txBox="true"/>
          <p:nvPr/>
        </p:nvSpPr>
        <p:spPr>
          <a:xfrm rot="0">
            <a:off x="11167684" y="4814197"/>
            <a:ext cx="2651502" cy="971550"/>
          </a:xfrm>
          <a:prstGeom prst="rect">
            <a:avLst/>
          </a:prstGeom>
        </p:spPr>
        <p:txBody>
          <a:bodyPr anchor="t" rtlCol="false" tIns="0" lIns="0" bIns="0" rIns="0">
            <a:spAutoFit/>
          </a:bodyPr>
          <a:lstStyle/>
          <a:p>
            <a:pPr algn="ctr">
              <a:lnSpc>
                <a:spcPts val="3720"/>
              </a:lnSpc>
            </a:pPr>
            <a:r>
              <a:rPr lang="en-US" sz="3100">
                <a:solidFill>
                  <a:srgbClr val="000000"/>
                </a:solidFill>
                <a:ea typeface="윤고딕 Semi-Bold"/>
              </a:rPr>
              <a:t>위도 경도 값</a:t>
            </a:r>
          </a:p>
          <a:p>
            <a:pPr algn="ctr">
              <a:lnSpc>
                <a:spcPts val="3720"/>
              </a:lnSpc>
            </a:pPr>
            <a:r>
              <a:rPr lang="en-US" sz="3100">
                <a:solidFill>
                  <a:srgbClr val="000000"/>
                </a:solidFill>
                <a:ea typeface="윤고딕 Semi-Bold"/>
              </a:rPr>
              <a:t>추출</a:t>
            </a:r>
          </a:p>
        </p:txBody>
      </p:sp>
      <p:sp>
        <p:nvSpPr>
          <p:cNvPr name="TextBox 25" id="25"/>
          <p:cNvSpPr txBox="true"/>
          <p:nvPr/>
        </p:nvSpPr>
        <p:spPr>
          <a:xfrm rot="0">
            <a:off x="14151903" y="7004617"/>
            <a:ext cx="2717853" cy="956309"/>
          </a:xfrm>
          <a:prstGeom prst="rect">
            <a:avLst/>
          </a:prstGeom>
        </p:spPr>
        <p:txBody>
          <a:bodyPr anchor="t" rtlCol="false" tIns="0" lIns="0" bIns="0" rIns="0">
            <a:spAutoFit/>
          </a:bodyPr>
          <a:lstStyle/>
          <a:p>
            <a:pPr algn="ctr">
              <a:lnSpc>
                <a:spcPts val="3600"/>
              </a:lnSpc>
            </a:pPr>
            <a:r>
              <a:rPr lang="en-US" sz="2400">
                <a:solidFill>
                  <a:srgbClr val="FF811A"/>
                </a:solidFill>
                <a:ea typeface="윤고딕 Bold"/>
              </a:rPr>
              <a:t>추출한 위도 경도를 그리드 값으로 변환</a:t>
            </a:r>
          </a:p>
        </p:txBody>
      </p:sp>
      <p:sp>
        <p:nvSpPr>
          <p:cNvPr name="TextBox 26" id="26"/>
          <p:cNvSpPr txBox="true"/>
          <p:nvPr/>
        </p:nvSpPr>
        <p:spPr>
          <a:xfrm rot="0">
            <a:off x="14218254" y="5052322"/>
            <a:ext cx="2651502" cy="495300"/>
          </a:xfrm>
          <a:prstGeom prst="rect">
            <a:avLst/>
          </a:prstGeom>
        </p:spPr>
        <p:txBody>
          <a:bodyPr anchor="t" rtlCol="false" tIns="0" lIns="0" bIns="0" rIns="0">
            <a:spAutoFit/>
          </a:bodyPr>
          <a:lstStyle/>
          <a:p>
            <a:pPr algn="ctr">
              <a:lnSpc>
                <a:spcPts val="3720"/>
              </a:lnSpc>
            </a:pPr>
            <a:r>
              <a:rPr lang="en-US" sz="3100">
                <a:solidFill>
                  <a:srgbClr val="FFFFFF"/>
                </a:solidFill>
                <a:latin typeface="윤고딕 Bold"/>
                <a:ea typeface="윤고딕 Bold"/>
              </a:rPr>
              <a:t>그리드 X, Y</a:t>
            </a:r>
          </a:p>
        </p:txBody>
      </p:sp>
      <p:sp>
        <p:nvSpPr>
          <p:cNvPr name="TextBox 27" id="27"/>
          <p:cNvSpPr txBox="true"/>
          <p:nvPr/>
        </p:nvSpPr>
        <p:spPr>
          <a:xfrm rot="0">
            <a:off x="1028700" y="101917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구현 내용</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3497683" y="4272273"/>
            <a:ext cx="3761617" cy="1742454"/>
            <a:chOff x="0" y="0"/>
            <a:chExt cx="5869940" cy="2719070"/>
          </a:xfrm>
        </p:grpSpPr>
        <p:sp>
          <p:nvSpPr>
            <p:cNvPr name="Freeform 3" id="3"/>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4" id="4"/>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CC32"/>
            </a:solidFill>
          </p:spPr>
        </p:sp>
      </p:grpSp>
      <p:grpSp>
        <p:nvGrpSpPr>
          <p:cNvPr name="Group 5" id="5"/>
          <p:cNvGrpSpPr/>
          <p:nvPr/>
        </p:nvGrpSpPr>
        <p:grpSpPr>
          <a:xfrm rot="0">
            <a:off x="10380437" y="4272273"/>
            <a:ext cx="3761617" cy="1742454"/>
            <a:chOff x="0" y="0"/>
            <a:chExt cx="5869940" cy="2719070"/>
          </a:xfrm>
        </p:grpSpPr>
        <p:sp>
          <p:nvSpPr>
            <p:cNvPr name="Freeform 6" id="6"/>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7" id="7"/>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D24D"/>
            </a:solidFill>
          </p:spPr>
        </p:sp>
      </p:grpSp>
      <p:grpSp>
        <p:nvGrpSpPr>
          <p:cNvPr name="Group 8" id="8"/>
          <p:cNvGrpSpPr/>
          <p:nvPr/>
        </p:nvGrpSpPr>
        <p:grpSpPr>
          <a:xfrm rot="0">
            <a:off x="7263191" y="4272273"/>
            <a:ext cx="3761617" cy="1742454"/>
            <a:chOff x="0" y="0"/>
            <a:chExt cx="5869940" cy="2719070"/>
          </a:xfrm>
        </p:grpSpPr>
        <p:sp>
          <p:nvSpPr>
            <p:cNvPr name="Freeform 9" id="9"/>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0" id="10"/>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DB70"/>
            </a:solidFill>
          </p:spPr>
        </p:sp>
      </p:grpSp>
      <p:grpSp>
        <p:nvGrpSpPr>
          <p:cNvPr name="Group 11" id="11"/>
          <p:cNvGrpSpPr/>
          <p:nvPr/>
        </p:nvGrpSpPr>
        <p:grpSpPr>
          <a:xfrm rot="0">
            <a:off x="4145946" y="4272273"/>
            <a:ext cx="3761617" cy="1742454"/>
            <a:chOff x="0" y="0"/>
            <a:chExt cx="5869940" cy="2719070"/>
          </a:xfrm>
        </p:grpSpPr>
        <p:sp>
          <p:nvSpPr>
            <p:cNvPr name="Freeform 12" id="12"/>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3" id="13"/>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E391"/>
            </a:solidFill>
          </p:spPr>
        </p:sp>
      </p:grpSp>
      <p:grpSp>
        <p:nvGrpSpPr>
          <p:cNvPr name="Group 14" id="14"/>
          <p:cNvGrpSpPr/>
          <p:nvPr/>
        </p:nvGrpSpPr>
        <p:grpSpPr>
          <a:xfrm rot="0">
            <a:off x="1028700" y="4272273"/>
            <a:ext cx="3761617" cy="1742454"/>
            <a:chOff x="0" y="0"/>
            <a:chExt cx="5869940" cy="2719070"/>
          </a:xfrm>
        </p:grpSpPr>
        <p:sp>
          <p:nvSpPr>
            <p:cNvPr name="Freeform 15" id="15"/>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16" id="16"/>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ECB3"/>
            </a:solidFill>
          </p:spPr>
        </p:sp>
      </p:grpSp>
      <p:sp>
        <p:nvSpPr>
          <p:cNvPr name="TextBox 17" id="17"/>
          <p:cNvSpPr txBox="true"/>
          <p:nvPr/>
        </p:nvSpPr>
        <p:spPr>
          <a:xfrm rot="0">
            <a:off x="1309844" y="6768873"/>
            <a:ext cx="2888000" cy="1384934"/>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현재 일자와 시각을</a:t>
            </a:r>
          </a:p>
          <a:p>
            <a:pPr algn="ctr">
              <a:lnSpc>
                <a:spcPts val="3600"/>
              </a:lnSpc>
            </a:pPr>
            <a:r>
              <a:rPr lang="en-US" sz="2400">
                <a:solidFill>
                  <a:srgbClr val="000000"/>
                </a:solidFill>
                <a:ea typeface="윤고딕 Semi-Bold"/>
              </a:rPr>
              <a:t>추출해서 최근 수정된</a:t>
            </a:r>
          </a:p>
          <a:p>
            <a:pPr algn="ctr">
              <a:lnSpc>
                <a:spcPts val="3600"/>
              </a:lnSpc>
            </a:pPr>
            <a:r>
              <a:rPr lang="en-US" sz="2400">
                <a:solidFill>
                  <a:srgbClr val="000000"/>
                </a:solidFill>
                <a:ea typeface="윤고딕 Semi-Bold"/>
              </a:rPr>
              <a:t>시간에 맞게 변환</a:t>
            </a:r>
          </a:p>
        </p:txBody>
      </p:sp>
      <p:sp>
        <p:nvSpPr>
          <p:cNvPr name="TextBox 18" id="18"/>
          <p:cNvSpPr txBox="true"/>
          <p:nvPr/>
        </p:nvSpPr>
        <p:spPr>
          <a:xfrm rot="0">
            <a:off x="1418244" y="4814197"/>
            <a:ext cx="2651502" cy="971550"/>
          </a:xfrm>
          <a:prstGeom prst="rect">
            <a:avLst/>
          </a:prstGeom>
        </p:spPr>
        <p:txBody>
          <a:bodyPr anchor="t" rtlCol="false" tIns="0" lIns="0" bIns="0" rIns="0">
            <a:spAutoFit/>
          </a:bodyPr>
          <a:lstStyle/>
          <a:p>
            <a:pPr algn="ctr">
              <a:lnSpc>
                <a:spcPts val="3720"/>
              </a:lnSpc>
            </a:pPr>
            <a:r>
              <a:rPr lang="en-US" sz="3100">
                <a:solidFill>
                  <a:srgbClr val="000000"/>
                </a:solidFill>
                <a:latin typeface="윤고딕 Semi-Bold"/>
                <a:ea typeface="윤고딕 Semi-Bold"/>
              </a:rPr>
              <a:t>현재 일자,</a:t>
            </a:r>
          </a:p>
          <a:p>
            <a:pPr algn="ctr">
              <a:lnSpc>
                <a:spcPts val="3720"/>
              </a:lnSpc>
            </a:pPr>
            <a:r>
              <a:rPr lang="en-US" sz="3100">
                <a:solidFill>
                  <a:srgbClr val="000000"/>
                </a:solidFill>
                <a:ea typeface="윤고딕 Semi-Bold"/>
              </a:rPr>
              <a:t>시각 추출</a:t>
            </a:r>
          </a:p>
        </p:txBody>
      </p:sp>
      <p:sp>
        <p:nvSpPr>
          <p:cNvPr name="TextBox 19" id="19"/>
          <p:cNvSpPr txBox="true"/>
          <p:nvPr/>
        </p:nvSpPr>
        <p:spPr>
          <a:xfrm rot="0">
            <a:off x="4800166" y="7002236"/>
            <a:ext cx="2651502" cy="918209"/>
          </a:xfrm>
          <a:prstGeom prst="rect">
            <a:avLst/>
          </a:prstGeom>
        </p:spPr>
        <p:txBody>
          <a:bodyPr anchor="t" rtlCol="false" tIns="0" lIns="0" bIns="0" rIns="0">
            <a:spAutoFit/>
          </a:bodyPr>
          <a:lstStyle/>
          <a:p>
            <a:pPr algn="ctr">
              <a:lnSpc>
                <a:spcPts val="3600"/>
              </a:lnSpc>
            </a:pPr>
            <a:r>
              <a:rPr lang="en-US" sz="2400">
                <a:solidFill>
                  <a:srgbClr val="000000"/>
                </a:solidFill>
                <a:latin typeface="윤고딕 Semi-Bold"/>
                <a:ea typeface="윤고딕 Semi-Bold"/>
              </a:rPr>
              <a:t>기상청 API</a:t>
            </a:r>
          </a:p>
          <a:p>
            <a:pPr algn="ctr">
              <a:lnSpc>
                <a:spcPts val="3600"/>
              </a:lnSpc>
            </a:pPr>
            <a:r>
              <a:rPr lang="en-US" sz="2400">
                <a:solidFill>
                  <a:srgbClr val="000000"/>
                </a:solidFill>
                <a:ea typeface="윤고딕 Semi-Bold"/>
              </a:rPr>
              <a:t>호출</a:t>
            </a:r>
          </a:p>
        </p:txBody>
      </p:sp>
      <p:sp>
        <p:nvSpPr>
          <p:cNvPr name="TextBox 20" id="20"/>
          <p:cNvSpPr txBox="true"/>
          <p:nvPr/>
        </p:nvSpPr>
        <p:spPr>
          <a:xfrm rot="0">
            <a:off x="4928623" y="5057085"/>
            <a:ext cx="2651502" cy="485775"/>
          </a:xfrm>
          <a:prstGeom prst="rect">
            <a:avLst/>
          </a:prstGeom>
        </p:spPr>
        <p:txBody>
          <a:bodyPr anchor="t" rtlCol="false" tIns="0" lIns="0" bIns="0" rIns="0">
            <a:spAutoFit/>
          </a:bodyPr>
          <a:lstStyle/>
          <a:p>
            <a:pPr algn="ctr">
              <a:lnSpc>
                <a:spcPts val="3720"/>
              </a:lnSpc>
            </a:pPr>
            <a:r>
              <a:rPr lang="en-US" sz="3100">
                <a:solidFill>
                  <a:srgbClr val="000000"/>
                </a:solidFill>
                <a:latin typeface="윤고딕 Semi-Bold"/>
                <a:ea typeface="윤고딕 Semi-Bold"/>
              </a:rPr>
              <a:t>기상청 API</a:t>
            </a:r>
          </a:p>
        </p:txBody>
      </p:sp>
      <p:sp>
        <p:nvSpPr>
          <p:cNvPr name="TextBox 21" id="21"/>
          <p:cNvSpPr txBox="true"/>
          <p:nvPr/>
        </p:nvSpPr>
        <p:spPr>
          <a:xfrm rot="0">
            <a:off x="7917412" y="6768873"/>
            <a:ext cx="2651502" cy="1384934"/>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입력된 값에 의한</a:t>
            </a:r>
          </a:p>
          <a:p>
            <a:pPr algn="ctr">
              <a:lnSpc>
                <a:spcPts val="3600"/>
              </a:lnSpc>
            </a:pPr>
            <a:r>
              <a:rPr lang="en-US" sz="2400">
                <a:solidFill>
                  <a:srgbClr val="000000"/>
                </a:solidFill>
                <a:ea typeface="윤고딕 Semi-Bold"/>
              </a:rPr>
              <a:t>정보 추출</a:t>
            </a:r>
          </a:p>
          <a:p>
            <a:pPr algn="ctr">
              <a:lnSpc>
                <a:spcPts val="3600"/>
              </a:lnSpc>
            </a:pPr>
            <a:r>
              <a:rPr lang="en-US" sz="2400">
                <a:solidFill>
                  <a:srgbClr val="000000"/>
                </a:solidFill>
                <a:latin typeface="윤고딕 Semi-Bold"/>
                <a:ea typeface="윤고딕 Semi-Bold"/>
              </a:rPr>
              <a:t>(풍향, 온도, 습도)</a:t>
            </a:r>
          </a:p>
        </p:txBody>
      </p:sp>
      <p:sp>
        <p:nvSpPr>
          <p:cNvPr name="TextBox 22" id="22"/>
          <p:cNvSpPr txBox="true"/>
          <p:nvPr/>
        </p:nvSpPr>
        <p:spPr>
          <a:xfrm rot="0">
            <a:off x="8050438" y="4814197"/>
            <a:ext cx="2651502" cy="971550"/>
          </a:xfrm>
          <a:prstGeom prst="rect">
            <a:avLst/>
          </a:prstGeom>
        </p:spPr>
        <p:txBody>
          <a:bodyPr anchor="t" rtlCol="false" tIns="0" lIns="0" bIns="0" rIns="0">
            <a:spAutoFit/>
          </a:bodyPr>
          <a:lstStyle/>
          <a:p>
            <a:pPr algn="ctr">
              <a:lnSpc>
                <a:spcPts val="3720"/>
              </a:lnSpc>
            </a:pPr>
            <a:r>
              <a:rPr lang="en-US" sz="3100">
                <a:solidFill>
                  <a:srgbClr val="000000"/>
                </a:solidFill>
                <a:ea typeface="윤고딕 Semi-Bold"/>
              </a:rPr>
              <a:t>날씨 정보</a:t>
            </a:r>
          </a:p>
          <a:p>
            <a:pPr algn="ctr">
              <a:lnSpc>
                <a:spcPts val="3720"/>
              </a:lnSpc>
            </a:pPr>
            <a:r>
              <a:rPr lang="en-US" sz="3100">
                <a:solidFill>
                  <a:srgbClr val="000000"/>
                </a:solidFill>
                <a:ea typeface="윤고딕 Semi-Bold"/>
              </a:rPr>
              <a:t>추출</a:t>
            </a:r>
          </a:p>
        </p:txBody>
      </p:sp>
      <p:sp>
        <p:nvSpPr>
          <p:cNvPr name="TextBox 23" id="23"/>
          <p:cNvSpPr txBox="true"/>
          <p:nvPr/>
        </p:nvSpPr>
        <p:spPr>
          <a:xfrm rot="0">
            <a:off x="11034657" y="6768873"/>
            <a:ext cx="2784528" cy="1384934"/>
          </a:xfrm>
          <a:prstGeom prst="rect">
            <a:avLst/>
          </a:prstGeom>
        </p:spPr>
        <p:txBody>
          <a:bodyPr anchor="t" rtlCol="false" tIns="0" lIns="0" bIns="0" rIns="0">
            <a:spAutoFit/>
          </a:bodyPr>
          <a:lstStyle/>
          <a:p>
            <a:pPr algn="ctr">
              <a:lnSpc>
                <a:spcPts val="3600"/>
              </a:lnSpc>
            </a:pPr>
            <a:r>
              <a:rPr lang="en-US" sz="2400">
                <a:solidFill>
                  <a:srgbClr val="000000"/>
                </a:solidFill>
                <a:ea typeface="윤고딕 Semi-Bold"/>
              </a:rPr>
              <a:t>기상청에서 제공하는 실황 값을 기상현황 값으로 변환</a:t>
            </a:r>
          </a:p>
        </p:txBody>
      </p:sp>
      <p:sp>
        <p:nvSpPr>
          <p:cNvPr name="TextBox 24" id="24"/>
          <p:cNvSpPr txBox="true"/>
          <p:nvPr/>
        </p:nvSpPr>
        <p:spPr>
          <a:xfrm rot="0">
            <a:off x="11167684" y="4814197"/>
            <a:ext cx="2651502" cy="971550"/>
          </a:xfrm>
          <a:prstGeom prst="rect">
            <a:avLst/>
          </a:prstGeom>
        </p:spPr>
        <p:txBody>
          <a:bodyPr anchor="t" rtlCol="false" tIns="0" lIns="0" bIns="0" rIns="0">
            <a:spAutoFit/>
          </a:bodyPr>
          <a:lstStyle/>
          <a:p>
            <a:pPr algn="ctr">
              <a:lnSpc>
                <a:spcPts val="3720"/>
              </a:lnSpc>
            </a:pPr>
            <a:r>
              <a:rPr lang="en-US" sz="3100">
                <a:solidFill>
                  <a:srgbClr val="000000"/>
                </a:solidFill>
                <a:ea typeface="윤고딕 Semi-Bold"/>
              </a:rPr>
              <a:t>날씨 정보 값</a:t>
            </a:r>
          </a:p>
          <a:p>
            <a:pPr algn="ctr">
              <a:lnSpc>
                <a:spcPts val="3720"/>
              </a:lnSpc>
            </a:pPr>
            <a:r>
              <a:rPr lang="en-US" sz="3100">
                <a:solidFill>
                  <a:srgbClr val="000000"/>
                </a:solidFill>
                <a:ea typeface="윤고딕 Semi-Bold"/>
              </a:rPr>
              <a:t>변환</a:t>
            </a:r>
          </a:p>
        </p:txBody>
      </p:sp>
      <p:sp>
        <p:nvSpPr>
          <p:cNvPr name="TextBox 25" id="25"/>
          <p:cNvSpPr txBox="true"/>
          <p:nvPr/>
        </p:nvSpPr>
        <p:spPr>
          <a:xfrm rot="0">
            <a:off x="14151903" y="6761729"/>
            <a:ext cx="2651502" cy="1442084"/>
          </a:xfrm>
          <a:prstGeom prst="rect">
            <a:avLst/>
          </a:prstGeom>
        </p:spPr>
        <p:txBody>
          <a:bodyPr anchor="t" rtlCol="false" tIns="0" lIns="0" bIns="0" rIns="0">
            <a:spAutoFit/>
          </a:bodyPr>
          <a:lstStyle/>
          <a:p>
            <a:pPr algn="ctr">
              <a:lnSpc>
                <a:spcPts val="3600"/>
              </a:lnSpc>
            </a:pPr>
            <a:r>
              <a:rPr lang="en-US" sz="2400">
                <a:solidFill>
                  <a:srgbClr val="FFCC32"/>
                </a:solidFill>
                <a:ea typeface="윤고딕 Bold"/>
              </a:rPr>
              <a:t>기상청 정보를 </a:t>
            </a:r>
          </a:p>
          <a:p>
            <a:pPr algn="ctr">
              <a:lnSpc>
                <a:spcPts val="3600"/>
              </a:lnSpc>
            </a:pPr>
            <a:r>
              <a:rPr lang="en-US" sz="2400">
                <a:solidFill>
                  <a:srgbClr val="FFCC32"/>
                </a:solidFill>
                <a:ea typeface="윤고딕 Bold"/>
              </a:rPr>
              <a:t>변환하여</a:t>
            </a:r>
          </a:p>
          <a:p>
            <a:pPr algn="ctr">
              <a:lnSpc>
                <a:spcPts val="3600"/>
              </a:lnSpc>
            </a:pPr>
            <a:r>
              <a:rPr lang="en-US" sz="2400">
                <a:solidFill>
                  <a:srgbClr val="FFCC32"/>
                </a:solidFill>
                <a:ea typeface="윤고딕 Bold"/>
              </a:rPr>
              <a:t>날씨 정보를 출력</a:t>
            </a:r>
          </a:p>
        </p:txBody>
      </p:sp>
      <p:sp>
        <p:nvSpPr>
          <p:cNvPr name="TextBox 26" id="26"/>
          <p:cNvSpPr txBox="true"/>
          <p:nvPr/>
        </p:nvSpPr>
        <p:spPr>
          <a:xfrm rot="0">
            <a:off x="14218254" y="4804672"/>
            <a:ext cx="2651502" cy="990600"/>
          </a:xfrm>
          <a:prstGeom prst="rect">
            <a:avLst/>
          </a:prstGeom>
        </p:spPr>
        <p:txBody>
          <a:bodyPr anchor="t" rtlCol="false" tIns="0" lIns="0" bIns="0" rIns="0">
            <a:spAutoFit/>
          </a:bodyPr>
          <a:lstStyle/>
          <a:p>
            <a:pPr algn="ctr">
              <a:lnSpc>
                <a:spcPts val="3720"/>
              </a:lnSpc>
            </a:pPr>
            <a:r>
              <a:rPr lang="en-US" sz="3100">
                <a:solidFill>
                  <a:srgbClr val="FFFFFF"/>
                </a:solidFill>
                <a:ea typeface="윤고딕 Bold"/>
              </a:rPr>
              <a:t>날씨 정보</a:t>
            </a:r>
          </a:p>
          <a:p>
            <a:pPr algn="ctr">
              <a:lnSpc>
                <a:spcPts val="3720"/>
              </a:lnSpc>
            </a:pPr>
            <a:r>
              <a:rPr lang="en-US" sz="3100">
                <a:solidFill>
                  <a:srgbClr val="FFFFFF"/>
                </a:solidFill>
                <a:ea typeface="윤고딕 Bold"/>
              </a:rPr>
              <a:t>추출</a:t>
            </a:r>
          </a:p>
        </p:txBody>
      </p:sp>
      <p:sp>
        <p:nvSpPr>
          <p:cNvPr name="TextBox 27" id="27"/>
          <p:cNvSpPr txBox="true"/>
          <p:nvPr/>
        </p:nvSpPr>
        <p:spPr>
          <a:xfrm rot="0">
            <a:off x="1028700" y="101917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프로젝트 구현 내용</a:t>
            </a:r>
          </a:p>
        </p:txBody>
      </p:sp>
      <p:grpSp>
        <p:nvGrpSpPr>
          <p:cNvPr name="Group 28" id="28"/>
          <p:cNvGrpSpPr/>
          <p:nvPr/>
        </p:nvGrpSpPr>
        <p:grpSpPr>
          <a:xfrm rot="0">
            <a:off x="-2207634" y="4272273"/>
            <a:ext cx="3761617" cy="1742454"/>
            <a:chOff x="0" y="0"/>
            <a:chExt cx="5869940" cy="2719070"/>
          </a:xfrm>
        </p:grpSpPr>
        <p:sp>
          <p:nvSpPr>
            <p:cNvPr name="Freeform 29" id="29"/>
            <p:cNvSpPr/>
            <p:nvPr/>
          </p:nvSpPr>
          <p:spPr>
            <a:xfrm flipH="false" flipV="false" rot="0">
              <a:off x="0" y="0"/>
              <a:ext cx="450850" cy="450850"/>
            </a:xfrm>
            <a:custGeom>
              <a:avLst/>
              <a:gdLst/>
              <a:ahLst/>
              <a:cxnLst/>
              <a:rect r="r" b="b" t="t" l="l"/>
              <a:pathLst>
                <a:path h="450850" w="450850">
                  <a:moveTo>
                    <a:pt x="450850" y="450850"/>
                  </a:moveTo>
                  <a:lnTo>
                    <a:pt x="0" y="450850"/>
                  </a:lnTo>
                  <a:lnTo>
                    <a:pt x="450850" y="0"/>
                  </a:lnTo>
                  <a:close/>
                </a:path>
              </a:pathLst>
            </a:custGeom>
            <a:solidFill>
              <a:srgbClr val="000000">
                <a:alpha val="0"/>
              </a:srgbClr>
            </a:solidFill>
          </p:spPr>
        </p:sp>
        <p:sp>
          <p:nvSpPr>
            <p:cNvPr name="Freeform 30" id="30"/>
            <p:cNvSpPr/>
            <p:nvPr/>
          </p:nvSpPr>
          <p:spPr>
            <a:xfrm flipH="false" flipV="false" rot="0">
              <a:off x="0" y="450850"/>
              <a:ext cx="5869940" cy="2269490"/>
            </a:xfrm>
            <a:custGeom>
              <a:avLst/>
              <a:gdLst/>
              <a:ahLst/>
              <a:cxnLst/>
              <a:rect r="r" b="b" t="t" l="l"/>
              <a:pathLst>
                <a:path h="2269490" w="5869940">
                  <a:moveTo>
                    <a:pt x="5280660" y="0"/>
                  </a:moveTo>
                  <a:lnTo>
                    <a:pt x="0" y="0"/>
                  </a:lnTo>
                  <a:lnTo>
                    <a:pt x="0" y="2269490"/>
                  </a:lnTo>
                  <a:lnTo>
                    <a:pt x="5280660" y="2269490"/>
                  </a:lnTo>
                  <a:lnTo>
                    <a:pt x="5280660" y="2268220"/>
                  </a:lnTo>
                  <a:lnTo>
                    <a:pt x="5869940" y="1134110"/>
                  </a:lnTo>
                  <a:close/>
                </a:path>
              </a:pathLst>
            </a:custGeom>
            <a:solidFill>
              <a:srgbClr val="FFF9E8"/>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2399547" y="2899818"/>
            <a:ext cx="13488907" cy="3379297"/>
            <a:chOff x="0" y="0"/>
            <a:chExt cx="17985209" cy="4505730"/>
          </a:xfrm>
        </p:grpSpPr>
        <p:pic>
          <p:nvPicPr>
            <p:cNvPr name="Picture 3" id="3"/>
            <p:cNvPicPr>
              <a:picLocks noChangeAspect="true"/>
            </p:cNvPicPr>
            <p:nvPr/>
          </p:nvPicPr>
          <p:blipFill>
            <a:blip r:embed="rId2"/>
            <a:srcRect l="0" t="11284" r="0" b="11284"/>
            <a:stretch>
              <a:fillRect/>
            </a:stretch>
          </p:blipFill>
          <p:spPr>
            <a:xfrm flipH="false" flipV="false">
              <a:off x="0" y="0"/>
              <a:ext cx="4415361" cy="4505730"/>
            </a:xfrm>
            <a:prstGeom prst="rect">
              <a:avLst/>
            </a:prstGeom>
          </p:spPr>
        </p:pic>
        <p:pic>
          <p:nvPicPr>
            <p:cNvPr name="Picture 4" id="4"/>
            <p:cNvPicPr>
              <a:picLocks noChangeAspect="true"/>
            </p:cNvPicPr>
            <p:nvPr/>
          </p:nvPicPr>
          <p:blipFill>
            <a:blip r:embed="rId3"/>
            <a:srcRect l="1002" t="0" r="1002" b="0"/>
            <a:stretch>
              <a:fillRect/>
            </a:stretch>
          </p:blipFill>
          <p:spPr>
            <a:xfrm flipH="false" flipV="false">
              <a:off x="4523283" y="0"/>
              <a:ext cx="4415361" cy="4505730"/>
            </a:xfrm>
            <a:prstGeom prst="rect">
              <a:avLst/>
            </a:prstGeom>
          </p:spPr>
        </p:pic>
        <p:pic>
          <p:nvPicPr>
            <p:cNvPr name="Picture 5" id="5"/>
            <p:cNvPicPr>
              <a:picLocks noChangeAspect="true"/>
            </p:cNvPicPr>
            <p:nvPr/>
          </p:nvPicPr>
          <p:blipFill>
            <a:blip r:embed="rId4"/>
            <a:srcRect l="13252" t="0" r="13252" b="0"/>
            <a:stretch>
              <a:fillRect/>
            </a:stretch>
          </p:blipFill>
          <p:spPr>
            <a:xfrm flipH="false" flipV="false">
              <a:off x="9046565" y="0"/>
              <a:ext cx="4415361" cy="4505730"/>
            </a:xfrm>
            <a:prstGeom prst="rect">
              <a:avLst/>
            </a:prstGeom>
          </p:spPr>
        </p:pic>
        <p:pic>
          <p:nvPicPr>
            <p:cNvPr name="Picture 6" id="6"/>
            <p:cNvPicPr>
              <a:picLocks noChangeAspect="true"/>
            </p:cNvPicPr>
            <p:nvPr/>
          </p:nvPicPr>
          <p:blipFill>
            <a:blip r:embed="rId5"/>
            <a:srcRect l="13299" t="0" r="13299" b="0"/>
            <a:stretch>
              <a:fillRect/>
            </a:stretch>
          </p:blipFill>
          <p:spPr>
            <a:xfrm flipH="false" flipV="false">
              <a:off x="13569848" y="0"/>
              <a:ext cx="4415361" cy="4505730"/>
            </a:xfrm>
            <a:prstGeom prst="rect">
              <a:avLst/>
            </a:prstGeom>
          </p:spPr>
        </p:pic>
      </p:grpSp>
      <p:sp>
        <p:nvSpPr>
          <p:cNvPr name="TextBox 7" id="7"/>
          <p:cNvSpPr txBox="true"/>
          <p:nvPr/>
        </p:nvSpPr>
        <p:spPr>
          <a:xfrm rot="0">
            <a:off x="1028700" y="1019175"/>
            <a:ext cx="16055848"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훈련 내용과의 관련성</a:t>
            </a:r>
          </a:p>
        </p:txBody>
      </p:sp>
      <p:sp>
        <p:nvSpPr>
          <p:cNvPr name="TextBox 8" id="8"/>
          <p:cNvSpPr txBox="true"/>
          <p:nvPr/>
        </p:nvSpPr>
        <p:spPr>
          <a:xfrm rot="0">
            <a:off x="6169328" y="6503659"/>
            <a:ext cx="5949344" cy="745345"/>
          </a:xfrm>
          <a:prstGeom prst="rect">
            <a:avLst/>
          </a:prstGeom>
        </p:spPr>
        <p:txBody>
          <a:bodyPr anchor="t" rtlCol="false" tIns="0" lIns="0" bIns="0" rIns="0">
            <a:spAutoFit/>
          </a:bodyPr>
          <a:lstStyle/>
          <a:p>
            <a:pPr algn="ctr" marL="0" indent="0" lvl="0">
              <a:lnSpc>
                <a:spcPts val="6093"/>
              </a:lnSpc>
            </a:pPr>
            <a:r>
              <a:rPr lang="en-US" sz="3905">
                <a:solidFill>
                  <a:srgbClr val="000000"/>
                </a:solidFill>
                <a:ea typeface="윤고딕 Semi-Bold"/>
              </a:rPr>
              <a:t>실시간 지역별 날씨 알리미</a:t>
            </a:r>
          </a:p>
        </p:txBody>
      </p:sp>
      <p:sp>
        <p:nvSpPr>
          <p:cNvPr name="TextBox 9" id="9"/>
          <p:cNvSpPr txBox="true"/>
          <p:nvPr/>
        </p:nvSpPr>
        <p:spPr>
          <a:xfrm rot="0">
            <a:off x="2445897" y="7788501"/>
            <a:ext cx="13221455" cy="1157967"/>
          </a:xfrm>
          <a:prstGeom prst="rect">
            <a:avLst/>
          </a:prstGeom>
        </p:spPr>
        <p:txBody>
          <a:bodyPr anchor="t" rtlCol="false" tIns="0" lIns="0" bIns="0" rIns="0">
            <a:spAutoFit/>
          </a:bodyPr>
          <a:lstStyle/>
          <a:p>
            <a:pPr algn="ctr">
              <a:lnSpc>
                <a:spcPts val="4689"/>
              </a:lnSpc>
            </a:pPr>
            <a:r>
              <a:rPr lang="en-US" sz="3005">
                <a:solidFill>
                  <a:srgbClr val="000000"/>
                </a:solidFill>
                <a:ea typeface="윤고딕 Semi-Bold"/>
              </a:rPr>
              <a:t>실시간으로 지역별 날씨를 조회하는 기능을</a:t>
            </a:r>
          </a:p>
          <a:p>
            <a:pPr algn="ctr" marL="0" indent="0" lvl="0">
              <a:lnSpc>
                <a:spcPts val="4689"/>
              </a:lnSpc>
            </a:pPr>
            <a:r>
              <a:rPr lang="en-US" sz="3005">
                <a:solidFill>
                  <a:srgbClr val="000000"/>
                </a:solidFill>
                <a:latin typeface="윤고딕 Semi-Bold"/>
                <a:ea typeface="윤고딕 Semi-Bold"/>
              </a:rPr>
              <a:t>네이버 지도 OpenAPI랑 기상청 OpenAPI를 활용하여 만든다.</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625237" y="2930811"/>
            <a:ext cx="17037525" cy="6820102"/>
            <a:chOff x="0" y="0"/>
            <a:chExt cx="22716700" cy="9093470"/>
          </a:xfrm>
        </p:grpSpPr>
        <p:grpSp>
          <p:nvGrpSpPr>
            <p:cNvPr name="Group 3" id="3"/>
            <p:cNvGrpSpPr/>
            <p:nvPr/>
          </p:nvGrpSpPr>
          <p:grpSpPr>
            <a:xfrm rot="0">
              <a:off x="0" y="0"/>
              <a:ext cx="3273712" cy="1136098"/>
              <a:chOff x="0" y="0"/>
              <a:chExt cx="646659" cy="224414"/>
            </a:xfrm>
          </p:grpSpPr>
          <p:sp>
            <p:nvSpPr>
              <p:cNvPr name="Freeform 4" id="4"/>
              <p:cNvSpPr/>
              <p:nvPr/>
            </p:nvSpPr>
            <p:spPr>
              <a:xfrm flipH="false" flipV="false" rot="0">
                <a:off x="0" y="0"/>
                <a:ext cx="646659" cy="224414"/>
              </a:xfrm>
              <a:custGeom>
                <a:avLst/>
                <a:gdLst/>
                <a:ahLst/>
                <a:cxnLst/>
                <a:rect r="r" b="b" t="t" l="l"/>
                <a:pathLst>
                  <a:path h="224414" w="646659">
                    <a:moveTo>
                      <a:pt x="0" y="0"/>
                    </a:moveTo>
                    <a:lnTo>
                      <a:pt x="646659" y="0"/>
                    </a:lnTo>
                    <a:lnTo>
                      <a:pt x="646659" y="224414"/>
                    </a:lnTo>
                    <a:lnTo>
                      <a:pt x="0" y="224414"/>
                    </a:lnTo>
                    <a:close/>
                  </a:path>
                </a:pathLst>
              </a:custGeom>
              <a:solidFill>
                <a:srgbClr val="FFCC32"/>
              </a:solidFill>
            </p:spPr>
          </p:sp>
          <p:sp>
            <p:nvSpPr>
              <p:cNvPr name="TextBox 5" id="5"/>
              <p:cNvSpPr txBox="true"/>
              <p:nvPr/>
            </p:nvSpPr>
            <p:spPr>
              <a:xfrm>
                <a:off x="0" y="-76200"/>
                <a:ext cx="646659" cy="300614"/>
              </a:xfrm>
              <a:prstGeom prst="rect">
                <a:avLst/>
              </a:prstGeom>
            </p:spPr>
            <p:txBody>
              <a:bodyPr anchor="ctr" rtlCol="false" tIns="50800" lIns="50800" bIns="50800" rIns="50800"/>
              <a:lstStyle/>
              <a:p>
                <a:pPr algn="ctr">
                  <a:lnSpc>
                    <a:spcPts val="3600"/>
                  </a:lnSpc>
                </a:pPr>
                <a:r>
                  <a:rPr lang="en-US" sz="2400">
                    <a:solidFill>
                      <a:srgbClr val="000000"/>
                    </a:solidFill>
                    <a:ea typeface="윤고딕 Semi-Bold"/>
                  </a:rPr>
                  <a:t>검색 입력 화면</a:t>
                </a:r>
              </a:p>
            </p:txBody>
          </p:sp>
        </p:grpSp>
        <p:grpSp>
          <p:nvGrpSpPr>
            <p:cNvPr name="Group 6" id="6"/>
            <p:cNvGrpSpPr/>
            <p:nvPr/>
          </p:nvGrpSpPr>
          <p:grpSpPr>
            <a:xfrm rot="0">
              <a:off x="4422802" y="0"/>
              <a:ext cx="4478855" cy="1136098"/>
              <a:chOff x="0" y="0"/>
              <a:chExt cx="884712" cy="224414"/>
            </a:xfrm>
          </p:grpSpPr>
          <p:sp>
            <p:nvSpPr>
              <p:cNvPr name="Freeform 7" id="7"/>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8" id="8"/>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URL 호출</a:t>
                </a:r>
              </a:p>
            </p:txBody>
          </p:sp>
        </p:grpSp>
        <p:sp>
          <p:nvSpPr>
            <p:cNvPr name="AutoShape 9" id="9"/>
            <p:cNvSpPr/>
            <p:nvPr/>
          </p:nvSpPr>
          <p:spPr>
            <a:xfrm>
              <a:off x="3273712" y="568049"/>
              <a:ext cx="1149090" cy="0"/>
            </a:xfrm>
            <a:prstGeom prst="line">
              <a:avLst/>
            </a:prstGeom>
            <a:ln cap="flat" w="50800">
              <a:solidFill>
                <a:srgbClr val="000000"/>
              </a:solidFill>
              <a:prstDash val="solid"/>
              <a:headEnd type="none" len="sm" w="sm"/>
              <a:tailEnd type="arrow" len="sm" w="med"/>
            </a:ln>
          </p:spPr>
        </p:sp>
        <p:grpSp>
          <p:nvGrpSpPr>
            <p:cNvPr name="Group 10" id="10"/>
            <p:cNvGrpSpPr/>
            <p:nvPr/>
          </p:nvGrpSpPr>
          <p:grpSpPr>
            <a:xfrm rot="0">
              <a:off x="4422802" y="1727335"/>
              <a:ext cx="4478855" cy="1136098"/>
              <a:chOff x="0" y="0"/>
              <a:chExt cx="884712" cy="224414"/>
            </a:xfrm>
          </p:grpSpPr>
          <p:sp>
            <p:nvSpPr>
              <p:cNvPr name="Freeform 11" id="11"/>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12" id="12"/>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Business Logic 처리</a:t>
                </a:r>
              </a:p>
            </p:txBody>
          </p:sp>
        </p:grpSp>
        <p:sp>
          <p:nvSpPr>
            <p:cNvPr name="AutoShape 13" id="13"/>
            <p:cNvSpPr/>
            <p:nvPr/>
          </p:nvSpPr>
          <p:spPr>
            <a:xfrm>
              <a:off x="6662230" y="1136098"/>
              <a:ext cx="0" cy="591237"/>
            </a:xfrm>
            <a:prstGeom prst="line">
              <a:avLst/>
            </a:prstGeom>
            <a:ln cap="flat" w="50800">
              <a:solidFill>
                <a:srgbClr val="000000"/>
              </a:solidFill>
              <a:prstDash val="solid"/>
              <a:headEnd type="none" len="sm" w="sm"/>
              <a:tailEnd type="arrow" len="sm" w="med"/>
            </a:ln>
          </p:spPr>
        </p:sp>
        <p:grpSp>
          <p:nvGrpSpPr>
            <p:cNvPr name="Group 14" id="14"/>
            <p:cNvGrpSpPr/>
            <p:nvPr/>
          </p:nvGrpSpPr>
          <p:grpSpPr>
            <a:xfrm rot="0">
              <a:off x="4422802" y="3451275"/>
              <a:ext cx="4478855" cy="1136098"/>
              <a:chOff x="0" y="0"/>
              <a:chExt cx="884712" cy="224414"/>
            </a:xfrm>
          </p:grpSpPr>
          <p:sp>
            <p:nvSpPr>
              <p:cNvPr name="Freeform 15" id="15"/>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16" id="16"/>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데이터 가공(값 추출)</a:t>
                </a:r>
              </a:p>
            </p:txBody>
          </p:sp>
        </p:grpSp>
        <p:sp>
          <p:nvSpPr>
            <p:cNvPr name="AutoShape 17" id="17"/>
            <p:cNvSpPr/>
            <p:nvPr/>
          </p:nvSpPr>
          <p:spPr>
            <a:xfrm>
              <a:off x="6662230" y="2863434"/>
              <a:ext cx="0" cy="587841"/>
            </a:xfrm>
            <a:prstGeom prst="line">
              <a:avLst/>
            </a:prstGeom>
            <a:ln cap="flat" w="50800">
              <a:solidFill>
                <a:srgbClr val="000000"/>
              </a:solidFill>
              <a:prstDash val="solid"/>
              <a:headEnd type="none" len="sm" w="sm"/>
              <a:tailEnd type="arrow" len="sm" w="med"/>
            </a:ln>
          </p:spPr>
        </p:sp>
        <p:grpSp>
          <p:nvGrpSpPr>
            <p:cNvPr name="Group 18" id="18"/>
            <p:cNvGrpSpPr/>
            <p:nvPr/>
          </p:nvGrpSpPr>
          <p:grpSpPr>
            <a:xfrm rot="0">
              <a:off x="4422802" y="5175215"/>
              <a:ext cx="4478855" cy="1136098"/>
              <a:chOff x="0" y="0"/>
              <a:chExt cx="884712" cy="224414"/>
            </a:xfrm>
          </p:grpSpPr>
          <p:sp>
            <p:nvSpPr>
              <p:cNvPr name="Freeform 19" id="19"/>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20" id="20"/>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Http 호출</a:t>
                </a:r>
              </a:p>
            </p:txBody>
          </p:sp>
        </p:grpSp>
        <p:sp>
          <p:nvSpPr>
            <p:cNvPr name="AutoShape 21" id="21"/>
            <p:cNvSpPr/>
            <p:nvPr/>
          </p:nvSpPr>
          <p:spPr>
            <a:xfrm>
              <a:off x="6662230" y="4587373"/>
              <a:ext cx="0" cy="587841"/>
            </a:xfrm>
            <a:prstGeom prst="line">
              <a:avLst/>
            </a:prstGeom>
            <a:ln cap="flat" w="50800">
              <a:solidFill>
                <a:srgbClr val="000000"/>
              </a:solidFill>
              <a:prstDash val="solid"/>
              <a:headEnd type="none" len="sm" w="sm"/>
              <a:tailEnd type="arrow" len="sm" w="med"/>
            </a:ln>
          </p:spPr>
        </p:sp>
        <p:sp>
          <p:nvSpPr>
            <p:cNvPr name="AutoShape 22" id="22"/>
            <p:cNvSpPr/>
            <p:nvPr/>
          </p:nvSpPr>
          <p:spPr>
            <a:xfrm flipH="true">
              <a:off x="6655623" y="6311313"/>
              <a:ext cx="6607" cy="1271972"/>
            </a:xfrm>
            <a:prstGeom prst="line">
              <a:avLst/>
            </a:prstGeom>
            <a:ln cap="flat" w="50800">
              <a:solidFill>
                <a:srgbClr val="000000"/>
              </a:solidFill>
              <a:prstDash val="solid"/>
              <a:headEnd type="none" len="sm" w="sm"/>
              <a:tailEnd type="arrow" len="sm" w="med"/>
            </a:ln>
          </p:spPr>
        </p:sp>
        <p:sp>
          <p:nvSpPr>
            <p:cNvPr name="Freeform 23" id="23"/>
            <p:cNvSpPr/>
            <p:nvPr/>
          </p:nvSpPr>
          <p:spPr>
            <a:xfrm flipH="false" flipV="false" rot="0">
              <a:off x="2734677" y="7583285"/>
              <a:ext cx="7841892" cy="1199885"/>
            </a:xfrm>
            <a:custGeom>
              <a:avLst/>
              <a:gdLst/>
              <a:ahLst/>
              <a:cxnLst/>
              <a:rect r="r" b="b" t="t" l="l"/>
              <a:pathLst>
                <a:path h="1199885" w="7841892">
                  <a:moveTo>
                    <a:pt x="0" y="0"/>
                  </a:moveTo>
                  <a:lnTo>
                    <a:pt x="7841892" y="0"/>
                  </a:lnTo>
                  <a:lnTo>
                    <a:pt x="7841892" y="1199885"/>
                  </a:lnTo>
                  <a:lnTo>
                    <a:pt x="0" y="1199885"/>
                  </a:lnTo>
                  <a:lnTo>
                    <a:pt x="0" y="0"/>
                  </a:lnTo>
                  <a:close/>
                </a:path>
              </a:pathLst>
            </a:custGeom>
            <a:blipFill>
              <a:blip r:embed="rId2"/>
              <a:stretch>
                <a:fillRect l="-311" t="0" r="-311" b="0"/>
              </a:stretch>
            </a:blipFill>
          </p:spPr>
        </p:sp>
        <p:sp>
          <p:nvSpPr>
            <p:cNvPr name="AutoShape 24" id="24"/>
            <p:cNvSpPr/>
            <p:nvPr/>
          </p:nvSpPr>
          <p:spPr>
            <a:xfrm>
              <a:off x="16054471" y="1136098"/>
              <a:ext cx="0" cy="591237"/>
            </a:xfrm>
            <a:prstGeom prst="line">
              <a:avLst/>
            </a:prstGeom>
            <a:ln cap="flat" w="50800">
              <a:solidFill>
                <a:srgbClr val="000000"/>
              </a:solidFill>
              <a:prstDash val="solid"/>
              <a:headEnd type="none" len="sm" w="sm"/>
              <a:tailEnd type="arrow" len="sm" w="med"/>
            </a:ln>
          </p:spPr>
        </p:sp>
        <p:sp>
          <p:nvSpPr>
            <p:cNvPr name="AutoShape 25" id="25"/>
            <p:cNvSpPr/>
            <p:nvPr/>
          </p:nvSpPr>
          <p:spPr>
            <a:xfrm>
              <a:off x="16054471" y="2863434"/>
              <a:ext cx="0" cy="587841"/>
            </a:xfrm>
            <a:prstGeom prst="line">
              <a:avLst/>
            </a:prstGeom>
            <a:ln cap="flat" w="50800">
              <a:solidFill>
                <a:srgbClr val="000000"/>
              </a:solidFill>
              <a:prstDash val="solid"/>
              <a:headEnd type="none" len="sm" w="sm"/>
              <a:tailEnd type="arrow" len="sm" w="med"/>
            </a:ln>
          </p:spPr>
        </p:sp>
        <p:sp>
          <p:nvSpPr>
            <p:cNvPr name="AutoShape 26" id="26"/>
            <p:cNvSpPr/>
            <p:nvPr/>
          </p:nvSpPr>
          <p:spPr>
            <a:xfrm>
              <a:off x="16054471" y="4587373"/>
              <a:ext cx="0" cy="587841"/>
            </a:xfrm>
            <a:prstGeom prst="line">
              <a:avLst/>
            </a:prstGeom>
            <a:ln cap="flat" w="50800">
              <a:solidFill>
                <a:srgbClr val="000000"/>
              </a:solidFill>
              <a:prstDash val="solid"/>
              <a:headEnd type="none" len="sm" w="sm"/>
              <a:tailEnd type="arrow" len="sm" w="med"/>
            </a:ln>
          </p:spPr>
        </p:sp>
        <p:sp>
          <p:nvSpPr>
            <p:cNvPr name="AutoShape 27" id="27"/>
            <p:cNvSpPr/>
            <p:nvPr/>
          </p:nvSpPr>
          <p:spPr>
            <a:xfrm flipH="true">
              <a:off x="16032390" y="6311313"/>
              <a:ext cx="22081" cy="961673"/>
            </a:xfrm>
            <a:prstGeom prst="line">
              <a:avLst/>
            </a:prstGeom>
            <a:ln cap="flat" w="50800">
              <a:solidFill>
                <a:srgbClr val="000000"/>
              </a:solidFill>
              <a:prstDash val="solid"/>
              <a:headEnd type="none" len="sm" w="sm"/>
              <a:tailEnd type="arrow" len="sm" w="med"/>
            </a:ln>
          </p:spPr>
        </p:sp>
        <p:sp>
          <p:nvSpPr>
            <p:cNvPr name="AutoShape 28" id="28"/>
            <p:cNvSpPr/>
            <p:nvPr/>
          </p:nvSpPr>
          <p:spPr>
            <a:xfrm flipV="true">
              <a:off x="11549236" y="568049"/>
              <a:ext cx="2265807" cy="2577221"/>
            </a:xfrm>
            <a:prstGeom prst="line">
              <a:avLst/>
            </a:prstGeom>
            <a:ln cap="flat" w="50800">
              <a:solidFill>
                <a:srgbClr val="000000"/>
              </a:solidFill>
              <a:prstDash val="solid"/>
              <a:headEnd type="none" len="sm" w="sm"/>
              <a:tailEnd type="triangle" len="med" w="lg"/>
            </a:ln>
          </p:spPr>
        </p:sp>
        <p:grpSp>
          <p:nvGrpSpPr>
            <p:cNvPr name="Group 29" id="29"/>
            <p:cNvGrpSpPr/>
            <p:nvPr/>
          </p:nvGrpSpPr>
          <p:grpSpPr>
            <a:xfrm rot="0">
              <a:off x="13815043" y="0"/>
              <a:ext cx="4478855" cy="1136098"/>
              <a:chOff x="0" y="0"/>
              <a:chExt cx="884712" cy="224414"/>
            </a:xfrm>
          </p:grpSpPr>
          <p:sp>
            <p:nvSpPr>
              <p:cNvPr name="Freeform 30" id="30"/>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31" id="31"/>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URL 호출</a:t>
                </a:r>
              </a:p>
            </p:txBody>
          </p:sp>
        </p:grpSp>
        <p:grpSp>
          <p:nvGrpSpPr>
            <p:cNvPr name="Group 32" id="32"/>
            <p:cNvGrpSpPr/>
            <p:nvPr/>
          </p:nvGrpSpPr>
          <p:grpSpPr>
            <a:xfrm rot="0">
              <a:off x="13815043" y="1727335"/>
              <a:ext cx="4478855" cy="1136098"/>
              <a:chOff x="0" y="0"/>
              <a:chExt cx="884712" cy="224414"/>
            </a:xfrm>
          </p:grpSpPr>
          <p:sp>
            <p:nvSpPr>
              <p:cNvPr name="Freeform 33" id="33"/>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34" id="34"/>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Business Logic 처리</a:t>
                </a:r>
              </a:p>
            </p:txBody>
          </p:sp>
        </p:grpSp>
        <p:grpSp>
          <p:nvGrpSpPr>
            <p:cNvPr name="Group 35" id="35"/>
            <p:cNvGrpSpPr/>
            <p:nvPr/>
          </p:nvGrpSpPr>
          <p:grpSpPr>
            <a:xfrm rot="0">
              <a:off x="13815043" y="3451275"/>
              <a:ext cx="4478855" cy="1136098"/>
              <a:chOff x="0" y="0"/>
              <a:chExt cx="884712" cy="224414"/>
            </a:xfrm>
          </p:grpSpPr>
          <p:sp>
            <p:nvSpPr>
              <p:cNvPr name="Freeform 36" id="36"/>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37" id="37"/>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데이터 가공(값 추출)</a:t>
                </a:r>
              </a:p>
            </p:txBody>
          </p:sp>
        </p:grpSp>
        <p:grpSp>
          <p:nvGrpSpPr>
            <p:cNvPr name="Group 38" id="38"/>
            <p:cNvGrpSpPr/>
            <p:nvPr/>
          </p:nvGrpSpPr>
          <p:grpSpPr>
            <a:xfrm rot="0">
              <a:off x="13815043" y="5175215"/>
              <a:ext cx="4478855" cy="1136098"/>
              <a:chOff x="0" y="0"/>
              <a:chExt cx="884712" cy="224414"/>
            </a:xfrm>
          </p:grpSpPr>
          <p:sp>
            <p:nvSpPr>
              <p:cNvPr name="Freeform 39" id="39"/>
              <p:cNvSpPr/>
              <p:nvPr/>
            </p:nvSpPr>
            <p:spPr>
              <a:xfrm flipH="false" flipV="false" rot="0">
                <a:off x="0" y="0"/>
                <a:ext cx="884712" cy="224414"/>
              </a:xfrm>
              <a:custGeom>
                <a:avLst/>
                <a:gdLst/>
                <a:ahLst/>
                <a:cxnLst/>
                <a:rect r="r" b="b" t="t" l="l"/>
                <a:pathLst>
                  <a:path h="224414" w="884712">
                    <a:moveTo>
                      <a:pt x="0" y="0"/>
                    </a:moveTo>
                    <a:lnTo>
                      <a:pt x="884712" y="0"/>
                    </a:lnTo>
                    <a:lnTo>
                      <a:pt x="884712" y="224414"/>
                    </a:lnTo>
                    <a:lnTo>
                      <a:pt x="0" y="224414"/>
                    </a:lnTo>
                    <a:close/>
                  </a:path>
                </a:pathLst>
              </a:custGeom>
              <a:solidFill>
                <a:srgbClr val="FFCC32"/>
              </a:solidFill>
            </p:spPr>
          </p:sp>
          <p:sp>
            <p:nvSpPr>
              <p:cNvPr name="TextBox 40" id="40"/>
              <p:cNvSpPr txBox="true"/>
              <p:nvPr/>
            </p:nvSpPr>
            <p:spPr>
              <a:xfrm>
                <a:off x="0" y="-76200"/>
                <a:ext cx="884712" cy="300614"/>
              </a:xfrm>
              <a:prstGeom prst="rect">
                <a:avLst/>
              </a:prstGeom>
            </p:spPr>
            <p:txBody>
              <a:bodyPr anchor="ctr" rtlCol="false" tIns="50800" lIns="50800" bIns="50800" rIns="50800"/>
              <a:lstStyle/>
              <a:p>
                <a:pPr algn="ctr">
                  <a:lnSpc>
                    <a:spcPts val="3600"/>
                  </a:lnSpc>
                </a:pPr>
                <a:r>
                  <a:rPr lang="en-US" sz="2400">
                    <a:solidFill>
                      <a:srgbClr val="000000"/>
                    </a:solidFill>
                    <a:latin typeface="윤고딕 Semi-Bold"/>
                    <a:ea typeface="윤고딕 Semi-Bold"/>
                  </a:rPr>
                  <a:t>Http 호출</a:t>
                </a:r>
              </a:p>
            </p:txBody>
          </p:sp>
        </p:grpSp>
        <p:grpSp>
          <p:nvGrpSpPr>
            <p:cNvPr name="Group 41" id="41"/>
            <p:cNvGrpSpPr/>
            <p:nvPr/>
          </p:nvGrpSpPr>
          <p:grpSpPr>
            <a:xfrm rot="0">
              <a:off x="19442988" y="0"/>
              <a:ext cx="3273712" cy="1136098"/>
              <a:chOff x="0" y="0"/>
              <a:chExt cx="646659" cy="224414"/>
            </a:xfrm>
          </p:grpSpPr>
          <p:sp>
            <p:nvSpPr>
              <p:cNvPr name="Freeform 42" id="42"/>
              <p:cNvSpPr/>
              <p:nvPr/>
            </p:nvSpPr>
            <p:spPr>
              <a:xfrm flipH="false" flipV="false" rot="0">
                <a:off x="0" y="0"/>
                <a:ext cx="646659" cy="224414"/>
              </a:xfrm>
              <a:custGeom>
                <a:avLst/>
                <a:gdLst/>
                <a:ahLst/>
                <a:cxnLst/>
                <a:rect r="r" b="b" t="t" l="l"/>
                <a:pathLst>
                  <a:path h="224414" w="646659">
                    <a:moveTo>
                      <a:pt x="0" y="0"/>
                    </a:moveTo>
                    <a:lnTo>
                      <a:pt x="646659" y="0"/>
                    </a:lnTo>
                    <a:lnTo>
                      <a:pt x="646659" y="224414"/>
                    </a:lnTo>
                    <a:lnTo>
                      <a:pt x="0" y="224414"/>
                    </a:lnTo>
                    <a:close/>
                  </a:path>
                </a:pathLst>
              </a:custGeom>
              <a:solidFill>
                <a:srgbClr val="FFCC32"/>
              </a:solidFill>
            </p:spPr>
          </p:sp>
          <p:sp>
            <p:nvSpPr>
              <p:cNvPr name="TextBox 43" id="43"/>
              <p:cNvSpPr txBox="true"/>
              <p:nvPr/>
            </p:nvSpPr>
            <p:spPr>
              <a:xfrm>
                <a:off x="0" y="-76200"/>
                <a:ext cx="646659" cy="300614"/>
              </a:xfrm>
              <a:prstGeom prst="rect">
                <a:avLst/>
              </a:prstGeom>
            </p:spPr>
            <p:txBody>
              <a:bodyPr anchor="ctr" rtlCol="false" tIns="50800" lIns="50800" bIns="50800" rIns="50800"/>
              <a:lstStyle/>
              <a:p>
                <a:pPr algn="ctr">
                  <a:lnSpc>
                    <a:spcPts val="3600"/>
                  </a:lnSpc>
                </a:pPr>
                <a:r>
                  <a:rPr lang="en-US" sz="2400">
                    <a:solidFill>
                      <a:srgbClr val="000000"/>
                    </a:solidFill>
                    <a:ea typeface="윤고딕 Semi-Bold"/>
                  </a:rPr>
                  <a:t>검색 결과 화면</a:t>
                </a:r>
              </a:p>
            </p:txBody>
          </p:sp>
        </p:grpSp>
        <p:sp>
          <p:nvSpPr>
            <p:cNvPr name="AutoShape 44" id="44"/>
            <p:cNvSpPr/>
            <p:nvPr/>
          </p:nvSpPr>
          <p:spPr>
            <a:xfrm>
              <a:off x="18293898" y="568049"/>
              <a:ext cx="1149090" cy="0"/>
            </a:xfrm>
            <a:prstGeom prst="line">
              <a:avLst/>
            </a:prstGeom>
            <a:ln cap="flat" w="50800">
              <a:solidFill>
                <a:srgbClr val="000000"/>
              </a:solidFill>
              <a:prstDash val="solid"/>
              <a:headEnd type="none" len="sm" w="sm"/>
              <a:tailEnd type="arrow" len="sm" w="med"/>
            </a:ln>
          </p:spPr>
        </p:sp>
        <p:sp>
          <p:nvSpPr>
            <p:cNvPr name="Freeform 45" id="45"/>
            <p:cNvSpPr/>
            <p:nvPr/>
          </p:nvSpPr>
          <p:spPr>
            <a:xfrm flipH="false" flipV="false" rot="0">
              <a:off x="13770881" y="7272986"/>
              <a:ext cx="4523017" cy="1820484"/>
            </a:xfrm>
            <a:custGeom>
              <a:avLst/>
              <a:gdLst/>
              <a:ahLst/>
              <a:cxnLst/>
              <a:rect r="r" b="b" t="t" l="l"/>
              <a:pathLst>
                <a:path h="1820484" w="4523017">
                  <a:moveTo>
                    <a:pt x="0" y="0"/>
                  </a:moveTo>
                  <a:lnTo>
                    <a:pt x="4523017" y="0"/>
                  </a:lnTo>
                  <a:lnTo>
                    <a:pt x="4523017" y="1820484"/>
                  </a:lnTo>
                  <a:lnTo>
                    <a:pt x="0" y="1820484"/>
                  </a:lnTo>
                  <a:lnTo>
                    <a:pt x="0" y="0"/>
                  </a:lnTo>
                  <a:close/>
                </a:path>
              </a:pathLst>
            </a:custGeom>
            <a:blipFill>
              <a:blip r:embed="rId3"/>
              <a:stretch>
                <a:fillRect l="-311" t="0" r="-311" b="0"/>
              </a:stretch>
            </a:blipFill>
          </p:spPr>
        </p:sp>
        <p:grpSp>
          <p:nvGrpSpPr>
            <p:cNvPr name="Group 46" id="46"/>
            <p:cNvGrpSpPr/>
            <p:nvPr/>
          </p:nvGrpSpPr>
          <p:grpSpPr>
            <a:xfrm rot="0">
              <a:off x="9912380" y="3145270"/>
              <a:ext cx="3273712" cy="1442103"/>
              <a:chOff x="0" y="0"/>
              <a:chExt cx="646659" cy="284860"/>
            </a:xfrm>
          </p:grpSpPr>
          <p:sp>
            <p:nvSpPr>
              <p:cNvPr name="Freeform 47" id="47"/>
              <p:cNvSpPr/>
              <p:nvPr/>
            </p:nvSpPr>
            <p:spPr>
              <a:xfrm flipH="false" flipV="false" rot="0">
                <a:off x="0" y="0"/>
                <a:ext cx="646659" cy="284860"/>
              </a:xfrm>
              <a:custGeom>
                <a:avLst/>
                <a:gdLst/>
                <a:ahLst/>
                <a:cxnLst/>
                <a:rect r="r" b="b" t="t" l="l"/>
                <a:pathLst>
                  <a:path h="284860" w="646659">
                    <a:moveTo>
                      <a:pt x="0" y="0"/>
                    </a:moveTo>
                    <a:lnTo>
                      <a:pt x="646659" y="0"/>
                    </a:lnTo>
                    <a:lnTo>
                      <a:pt x="646659" y="284860"/>
                    </a:lnTo>
                    <a:lnTo>
                      <a:pt x="0" y="284860"/>
                    </a:lnTo>
                    <a:close/>
                  </a:path>
                </a:pathLst>
              </a:custGeom>
              <a:solidFill>
                <a:srgbClr val="FFCC32"/>
              </a:solidFill>
            </p:spPr>
          </p:sp>
          <p:sp>
            <p:nvSpPr>
              <p:cNvPr name="TextBox 48" id="48"/>
              <p:cNvSpPr txBox="true"/>
              <p:nvPr/>
            </p:nvSpPr>
            <p:spPr>
              <a:xfrm>
                <a:off x="0" y="-76200"/>
                <a:ext cx="646659" cy="361060"/>
              </a:xfrm>
              <a:prstGeom prst="rect">
                <a:avLst/>
              </a:prstGeom>
            </p:spPr>
            <p:txBody>
              <a:bodyPr anchor="ctr" rtlCol="false" tIns="50800" lIns="50800" bIns="50800" rIns="50800"/>
              <a:lstStyle/>
              <a:p>
                <a:pPr algn="ctr">
                  <a:lnSpc>
                    <a:spcPts val="3600"/>
                  </a:lnSpc>
                </a:pPr>
                <a:r>
                  <a:rPr lang="en-US" sz="2400">
                    <a:solidFill>
                      <a:srgbClr val="000000"/>
                    </a:solidFill>
                    <a:ea typeface="윤고딕 Semi-Bold"/>
                  </a:rPr>
                  <a:t>값 형식 변환</a:t>
                </a:r>
              </a:p>
              <a:p>
                <a:pPr algn="ctr">
                  <a:lnSpc>
                    <a:spcPts val="3600"/>
                  </a:lnSpc>
                </a:pPr>
                <a:r>
                  <a:rPr lang="en-US" sz="2400">
                    <a:solidFill>
                      <a:srgbClr val="000000"/>
                    </a:solidFill>
                    <a:latin typeface="윤고딕 Semi-Bold"/>
                    <a:ea typeface="윤고딕 Semi-Bold"/>
                  </a:rPr>
                  <a:t>그리드X, Y</a:t>
                </a:r>
              </a:p>
            </p:txBody>
          </p:sp>
        </p:grpSp>
        <p:sp>
          <p:nvSpPr>
            <p:cNvPr name="AutoShape 49" id="49"/>
            <p:cNvSpPr/>
            <p:nvPr/>
          </p:nvSpPr>
          <p:spPr>
            <a:xfrm flipH="true">
              <a:off x="10576569" y="4587373"/>
              <a:ext cx="972667" cy="3595855"/>
            </a:xfrm>
            <a:prstGeom prst="line">
              <a:avLst/>
            </a:prstGeom>
            <a:ln cap="flat" w="50800">
              <a:solidFill>
                <a:srgbClr val="000000"/>
              </a:solidFill>
              <a:prstDash val="solid"/>
              <a:headEnd type="none" len="sm" w="sm"/>
              <a:tailEnd type="triangle" len="med" w="lg"/>
            </a:ln>
          </p:spPr>
        </p:sp>
      </p:grpSp>
      <p:sp>
        <p:nvSpPr>
          <p:cNvPr name="TextBox 50" id="50"/>
          <p:cNvSpPr txBox="true"/>
          <p:nvPr/>
        </p:nvSpPr>
        <p:spPr>
          <a:xfrm rot="0">
            <a:off x="1028700" y="1019175"/>
            <a:ext cx="9156595" cy="1343025"/>
          </a:xfrm>
          <a:prstGeom prst="rect">
            <a:avLst/>
          </a:prstGeom>
        </p:spPr>
        <p:txBody>
          <a:bodyPr anchor="t" rtlCol="false" tIns="0" lIns="0" bIns="0" rIns="0">
            <a:spAutoFit/>
          </a:bodyPr>
          <a:lstStyle/>
          <a:p>
            <a:pPr algn="l" marL="0" indent="0" lvl="0">
              <a:lnSpc>
                <a:spcPts val="10560"/>
              </a:lnSpc>
              <a:spcBef>
                <a:spcPct val="0"/>
              </a:spcBef>
            </a:pPr>
            <a:r>
              <a:rPr lang="en-US" sz="8800">
                <a:solidFill>
                  <a:srgbClr val="FF811A"/>
                </a:solidFill>
                <a:ea typeface="TDTD평고딕"/>
              </a:rPr>
              <a:t>패키지 분리</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0"/>
        </a:solidFill>
      </p:bgPr>
    </p:bg>
    <p:spTree>
      <p:nvGrpSpPr>
        <p:cNvPr id="1" name=""/>
        <p:cNvGrpSpPr/>
        <p:nvPr/>
      </p:nvGrpSpPr>
      <p:grpSpPr>
        <a:xfrm>
          <a:off x="0" y="0"/>
          <a:ext cx="0" cy="0"/>
          <a:chOff x="0" y="0"/>
          <a:chExt cx="0" cy="0"/>
        </a:xfrm>
      </p:grpSpPr>
      <p:grpSp>
        <p:nvGrpSpPr>
          <p:cNvPr name="Group 2" id="2"/>
          <p:cNvGrpSpPr/>
          <p:nvPr/>
        </p:nvGrpSpPr>
        <p:grpSpPr>
          <a:xfrm rot="0">
            <a:off x="1028700" y="1847045"/>
            <a:ext cx="16230600" cy="7426798"/>
            <a:chOff x="0" y="0"/>
            <a:chExt cx="4274726" cy="1956029"/>
          </a:xfrm>
        </p:grpSpPr>
        <p:sp>
          <p:nvSpPr>
            <p:cNvPr name="Freeform 3" id="3"/>
            <p:cNvSpPr/>
            <p:nvPr/>
          </p:nvSpPr>
          <p:spPr>
            <a:xfrm flipH="false" flipV="false" rot="0">
              <a:off x="0" y="0"/>
              <a:ext cx="4274726" cy="1956029"/>
            </a:xfrm>
            <a:custGeom>
              <a:avLst/>
              <a:gdLst/>
              <a:ahLst/>
              <a:cxnLst/>
              <a:rect r="r" b="b" t="t" l="l"/>
              <a:pathLst>
                <a:path h="1956029" w="4274726">
                  <a:moveTo>
                    <a:pt x="0" y="0"/>
                  </a:moveTo>
                  <a:lnTo>
                    <a:pt x="4274726" y="0"/>
                  </a:lnTo>
                  <a:lnTo>
                    <a:pt x="4274726" y="1956029"/>
                  </a:lnTo>
                  <a:lnTo>
                    <a:pt x="0" y="1956029"/>
                  </a:lnTo>
                  <a:close/>
                </a:path>
              </a:pathLst>
            </a:custGeom>
            <a:solidFill>
              <a:srgbClr val="D9D9D9"/>
            </a:solidFill>
          </p:spPr>
        </p:sp>
        <p:sp>
          <p:nvSpPr>
            <p:cNvPr name="TextBox 4" id="4"/>
            <p:cNvSpPr txBox="true"/>
            <p:nvPr/>
          </p:nvSpPr>
          <p:spPr>
            <a:xfrm>
              <a:off x="0" y="-76200"/>
              <a:ext cx="4274726" cy="2032229"/>
            </a:xfrm>
            <a:prstGeom prst="rect">
              <a:avLst/>
            </a:prstGeom>
          </p:spPr>
          <p:txBody>
            <a:bodyPr anchor="ctr" rtlCol="false" tIns="50800" lIns="50800" bIns="50800" rIns="50800"/>
            <a:lstStyle/>
            <a:p>
              <a:pPr algn="ctr">
                <a:lnSpc>
                  <a:spcPts val="3600"/>
                </a:lnSpc>
              </a:pPr>
            </a:p>
          </p:txBody>
        </p:sp>
      </p:grpSp>
      <p:grpSp>
        <p:nvGrpSpPr>
          <p:cNvPr name="Group 5" id="5"/>
          <p:cNvGrpSpPr/>
          <p:nvPr/>
        </p:nvGrpSpPr>
        <p:grpSpPr>
          <a:xfrm rot="0">
            <a:off x="3000831" y="6016279"/>
            <a:ext cx="12286338" cy="2596219"/>
            <a:chOff x="0" y="0"/>
            <a:chExt cx="16381784" cy="3461625"/>
          </a:xfrm>
        </p:grpSpPr>
        <p:grpSp>
          <p:nvGrpSpPr>
            <p:cNvPr name="Group 6" id="6"/>
            <p:cNvGrpSpPr>
              <a:grpSpLocks noChangeAspect="true"/>
            </p:cNvGrpSpPr>
            <p:nvPr/>
          </p:nvGrpSpPr>
          <p:grpSpPr>
            <a:xfrm rot="0">
              <a:off x="3215552" y="0"/>
              <a:ext cx="2781452" cy="2781441"/>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0" t="0" r="0" b="0"/>
                </a:stretch>
              </a:blipFill>
            </p:spPr>
          </p:sp>
        </p:grpSp>
        <p:grpSp>
          <p:nvGrpSpPr>
            <p:cNvPr name="Group 8" id="8"/>
            <p:cNvGrpSpPr>
              <a:grpSpLocks noChangeAspect="true"/>
            </p:cNvGrpSpPr>
            <p:nvPr/>
          </p:nvGrpSpPr>
          <p:grpSpPr>
            <a:xfrm rot="0">
              <a:off x="0" y="0"/>
              <a:ext cx="2781452" cy="2781441"/>
              <a:chOff x="0" y="0"/>
              <a:chExt cx="6350000" cy="6349975"/>
            </a:xfrm>
          </p:grpSpPr>
          <p:sp>
            <p:nvSpPr>
              <p:cNvPr name="Freeform 9" id="9"/>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0" t="-1583" r="0" b="-1583"/>
                </a:stretch>
              </a:blipFill>
            </p:spPr>
          </p:sp>
        </p:grpSp>
        <p:sp>
          <p:nvSpPr>
            <p:cNvPr name="TextBox 10" id="10"/>
            <p:cNvSpPr txBox="true"/>
            <p:nvPr/>
          </p:nvSpPr>
          <p:spPr>
            <a:xfrm rot="0">
              <a:off x="748758" y="2829800"/>
              <a:ext cx="4065388" cy="6318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000000"/>
                  </a:solidFill>
                  <a:latin typeface="윤고딕 Semi-Bold"/>
                  <a:ea typeface="윤고딕 Semi-Bold"/>
                </a:rPr>
                <a:t>개발 Tool</a:t>
              </a:r>
            </a:p>
          </p:txBody>
        </p:sp>
        <p:grpSp>
          <p:nvGrpSpPr>
            <p:cNvPr name="Group 11" id="11"/>
            <p:cNvGrpSpPr>
              <a:grpSpLocks noChangeAspect="true"/>
            </p:cNvGrpSpPr>
            <p:nvPr/>
          </p:nvGrpSpPr>
          <p:grpSpPr>
            <a:xfrm rot="0">
              <a:off x="10652173" y="57884"/>
              <a:ext cx="2781452" cy="2781441"/>
              <a:chOff x="0" y="0"/>
              <a:chExt cx="6350000" cy="6349975"/>
            </a:xfrm>
          </p:grpSpPr>
          <p:sp>
            <p:nvSpPr>
              <p:cNvPr name="Freeform 12" id="12"/>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9285" t="0" r="-39285" b="0"/>
                </a:stretch>
              </a:blipFill>
            </p:spPr>
          </p:sp>
        </p:grpSp>
        <p:grpSp>
          <p:nvGrpSpPr>
            <p:cNvPr name="Group 13" id="13"/>
            <p:cNvGrpSpPr>
              <a:grpSpLocks noChangeAspect="true"/>
            </p:cNvGrpSpPr>
            <p:nvPr/>
          </p:nvGrpSpPr>
          <p:grpSpPr>
            <a:xfrm rot="0">
              <a:off x="13600331" y="57884"/>
              <a:ext cx="2781452" cy="2781441"/>
              <a:chOff x="0" y="0"/>
              <a:chExt cx="6350000" cy="6349975"/>
            </a:xfrm>
          </p:grpSpPr>
          <p:sp>
            <p:nvSpPr>
              <p:cNvPr name="Freeform 14" id="1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18181" t="0" r="-18181" b="0"/>
                </a:stretch>
              </a:blipFill>
            </p:spPr>
          </p:sp>
        </p:grpSp>
        <p:sp>
          <p:nvSpPr>
            <p:cNvPr name="TextBox 15" id="15"/>
            <p:cNvSpPr txBox="true"/>
            <p:nvPr/>
          </p:nvSpPr>
          <p:spPr>
            <a:xfrm rot="0">
              <a:off x="11477132" y="2829800"/>
              <a:ext cx="4065388" cy="6318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000000"/>
                  </a:solidFill>
                  <a:ea typeface="윤고딕 Semi-Bold"/>
                </a:rPr>
                <a:t>사용 언어</a:t>
              </a:r>
            </a:p>
          </p:txBody>
        </p:sp>
      </p:grpSp>
      <p:grpSp>
        <p:nvGrpSpPr>
          <p:cNvPr name="Group 16" id="16"/>
          <p:cNvGrpSpPr/>
          <p:nvPr/>
        </p:nvGrpSpPr>
        <p:grpSpPr>
          <a:xfrm rot="0">
            <a:off x="6895123" y="2408872"/>
            <a:ext cx="4497754" cy="2552806"/>
            <a:chOff x="0" y="0"/>
            <a:chExt cx="5997005" cy="3403741"/>
          </a:xfrm>
        </p:grpSpPr>
        <p:grpSp>
          <p:nvGrpSpPr>
            <p:cNvPr name="Group 17" id="17"/>
            <p:cNvGrpSpPr>
              <a:grpSpLocks noChangeAspect="true"/>
            </p:cNvGrpSpPr>
            <p:nvPr/>
          </p:nvGrpSpPr>
          <p:grpSpPr>
            <a:xfrm rot="0">
              <a:off x="3215552" y="0"/>
              <a:ext cx="2781452" cy="2781441"/>
              <a:chOff x="0" y="0"/>
              <a:chExt cx="6350000" cy="6349975"/>
            </a:xfrm>
          </p:grpSpPr>
          <p:sp>
            <p:nvSpPr>
              <p:cNvPr name="Freeform 18" id="1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16752" t="0" r="-16752" b="0"/>
                </a:stretch>
              </a:blipFill>
            </p:spPr>
          </p:sp>
        </p:grpSp>
        <p:grpSp>
          <p:nvGrpSpPr>
            <p:cNvPr name="Group 19" id="19"/>
            <p:cNvGrpSpPr>
              <a:grpSpLocks noChangeAspect="true"/>
            </p:cNvGrpSpPr>
            <p:nvPr/>
          </p:nvGrpSpPr>
          <p:grpSpPr>
            <a:xfrm rot="0">
              <a:off x="0" y="0"/>
              <a:ext cx="2781452" cy="2781441"/>
              <a:chOff x="0" y="0"/>
              <a:chExt cx="6350000" cy="6349975"/>
            </a:xfrm>
          </p:grpSpPr>
          <p:sp>
            <p:nvSpPr>
              <p:cNvPr name="Freeform 20" id="20"/>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0" t="0" r="0" b="0"/>
                </a:stretch>
              </a:blipFill>
            </p:spPr>
          </p:sp>
        </p:grpSp>
        <p:sp>
          <p:nvSpPr>
            <p:cNvPr name="TextBox 21" id="21"/>
            <p:cNvSpPr txBox="true"/>
            <p:nvPr/>
          </p:nvSpPr>
          <p:spPr>
            <a:xfrm rot="0">
              <a:off x="965809" y="2771916"/>
              <a:ext cx="4065388" cy="631825"/>
            </a:xfrm>
            <a:prstGeom prst="rect">
              <a:avLst/>
            </a:prstGeom>
          </p:spPr>
          <p:txBody>
            <a:bodyPr anchor="t" rtlCol="false" tIns="0" lIns="0" bIns="0" rIns="0">
              <a:spAutoFit/>
            </a:bodyPr>
            <a:lstStyle/>
            <a:p>
              <a:pPr algn="ctr" marL="0" indent="0" lvl="0">
                <a:lnSpc>
                  <a:spcPts val="3600"/>
                </a:lnSpc>
                <a:spcBef>
                  <a:spcPct val="0"/>
                </a:spcBef>
              </a:pPr>
              <a:r>
                <a:rPr lang="en-US" sz="3000">
                  <a:solidFill>
                    <a:srgbClr val="000000"/>
                  </a:solidFill>
                  <a:latin typeface="윤고딕 Semi-Bold"/>
                </a:rPr>
                <a:t>Open API</a:t>
              </a:r>
            </a:p>
          </p:txBody>
        </p:sp>
      </p:grpSp>
      <p:sp>
        <p:nvSpPr>
          <p:cNvPr name="TextBox 22" id="22"/>
          <p:cNvSpPr txBox="true"/>
          <p:nvPr/>
        </p:nvSpPr>
        <p:spPr>
          <a:xfrm rot="0">
            <a:off x="1116076" y="352425"/>
            <a:ext cx="16055848" cy="1343025"/>
          </a:xfrm>
          <a:prstGeom prst="rect">
            <a:avLst/>
          </a:prstGeom>
        </p:spPr>
        <p:txBody>
          <a:bodyPr anchor="t" rtlCol="false" tIns="0" lIns="0" bIns="0" rIns="0">
            <a:spAutoFit/>
          </a:bodyPr>
          <a:lstStyle/>
          <a:p>
            <a:pPr algn="ctr" marL="0" indent="0" lvl="0">
              <a:lnSpc>
                <a:spcPts val="10560"/>
              </a:lnSpc>
              <a:spcBef>
                <a:spcPct val="0"/>
              </a:spcBef>
            </a:pPr>
            <a:r>
              <a:rPr lang="en-US" sz="8800">
                <a:solidFill>
                  <a:srgbClr val="FF811A"/>
                </a:solidFill>
                <a:ea typeface="TDTD평고딕"/>
              </a:rPr>
              <a:t>개발 환경</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DAGFjP9Lvio</dc:identifier>
  <dcterms:modified xsi:type="dcterms:W3CDTF">2011-08-01T06:04:30Z</dcterms:modified>
  <cp:revision>1</cp:revision>
  <dc:title>JavaOpenAPI-4조 결과보고서</dc:title>
</cp:coreProperties>
</file>

<file path=docProps/thumbnail.jpeg>
</file>